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3"/>
  </p:notesMasterIdLst>
  <p:sldIdLst>
    <p:sldId id="296" r:id="rId2"/>
    <p:sldId id="319" r:id="rId3"/>
    <p:sldId id="320" r:id="rId4"/>
    <p:sldId id="321" r:id="rId5"/>
    <p:sldId id="322" r:id="rId6"/>
    <p:sldId id="323" r:id="rId7"/>
    <p:sldId id="310" r:id="rId8"/>
    <p:sldId id="311" r:id="rId9"/>
    <p:sldId id="256" r:id="rId10"/>
    <p:sldId id="312" r:id="rId11"/>
    <p:sldId id="258" r:id="rId12"/>
    <p:sldId id="297" r:id="rId13"/>
    <p:sldId id="257" r:id="rId14"/>
    <p:sldId id="313" r:id="rId15"/>
    <p:sldId id="261" r:id="rId16"/>
    <p:sldId id="314" r:id="rId17"/>
    <p:sldId id="262" r:id="rId18"/>
    <p:sldId id="316" r:id="rId19"/>
    <p:sldId id="324" r:id="rId20"/>
    <p:sldId id="325" r:id="rId21"/>
    <p:sldId id="326" r:id="rId22"/>
    <p:sldId id="334" r:id="rId23"/>
    <p:sldId id="335" r:id="rId24"/>
    <p:sldId id="337" r:id="rId25"/>
    <p:sldId id="338" r:id="rId26"/>
    <p:sldId id="339" r:id="rId27"/>
    <p:sldId id="327" r:id="rId28"/>
    <p:sldId id="279" r:id="rId29"/>
    <p:sldId id="315" r:id="rId30"/>
    <p:sldId id="280" r:id="rId31"/>
    <p:sldId id="330" r:id="rId32"/>
    <p:sldId id="331" r:id="rId33"/>
    <p:sldId id="328" r:id="rId34"/>
    <p:sldId id="329" r:id="rId35"/>
    <p:sldId id="302" r:id="rId36"/>
    <p:sldId id="332" r:id="rId37"/>
    <p:sldId id="333" r:id="rId38"/>
    <p:sldId id="340" r:id="rId39"/>
    <p:sldId id="341" r:id="rId40"/>
    <p:sldId id="342" r:id="rId41"/>
    <p:sldId id="343" r:id="rId42"/>
    <p:sldId id="318" r:id="rId43"/>
    <p:sldId id="336" r:id="rId44"/>
    <p:sldId id="283" r:id="rId45"/>
    <p:sldId id="286" r:id="rId46"/>
    <p:sldId id="305" r:id="rId47"/>
    <p:sldId id="345" r:id="rId48"/>
    <p:sldId id="295" r:id="rId49"/>
    <p:sldId id="306" r:id="rId50"/>
    <p:sldId id="346" r:id="rId51"/>
    <p:sldId id="288" r:id="rId5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9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FD82D-B003-4A1D-AA21-89FFF7332A87}" type="datetimeFigureOut">
              <a:rPr lang="pt-BR" smtClean="0"/>
              <a:pPr/>
              <a:t>16/02/2014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057E4-0842-4B96-98A3-7A6DDC70A8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2C7CB-AC83-447C-9EA8-F080DFF691E5}" type="slidenum">
              <a:rPr lang="pt-BR" smtClean="0"/>
              <a:pPr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FBDAF-F25F-4C14-A08C-8F209B47B393}" type="slidenum">
              <a:rPr lang="pt-BR" smtClean="0"/>
              <a:pPr/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6AE73-F466-4A82-9000-D538281F7A64}" type="slidenum">
              <a:rPr lang="pt-BR" smtClean="0"/>
              <a:pPr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E4DF8-8F75-4736-A178-9FFDFB1DB41F}" type="slidenum">
              <a:rPr lang="pt-BR" smtClean="0"/>
              <a:pPr/>
              <a:t>38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945B5-7F52-437A-AFD9-F372B8B85CCC}" type="slidenum">
              <a:rPr lang="pt-BR" smtClean="0"/>
              <a:pPr/>
              <a:t>39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C2FD8-AB91-4846-9C59-9B7C2F3A7974}" type="slidenum">
              <a:rPr lang="pt-BR" smtClean="0"/>
              <a:pPr/>
              <a:t>40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EA15B-BCB9-4392-93C2-AD2AA0483DE4}" type="slidenum">
              <a:rPr lang="pt-BR" smtClean="0"/>
              <a:pPr/>
              <a:t>41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7956B-8885-4730-BBD3-4816B5A3015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169C-63CA-42A9-8564-0786874D982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5906F-5956-4D4B-BC12-7B1E9B13522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35170-0970-4C2D-87B0-C04AAEFC89E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BC2C6-9310-423F-9734-0AF277108DF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4736-881A-4940-A374-FDD4E625122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02EEF-57AA-4EA2-83BA-C3732095A79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FC4CA-8D10-4D16-BDEC-97DDFFA4217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E80FF-A2EF-470A-97A1-B8CAEE6F27C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7C330-DF95-4C98-95E8-693B8D07B80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A7DB6-2ADF-4910-96D4-94478AC3A7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0EEA73-6C71-462D-98B9-1DA8B6E466F4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059113" y="908050"/>
            <a:ext cx="2952750" cy="528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rgbClr val="000000"/>
                </a:solidFill>
              </a:rPr>
              <a:t>FOTOSSÍNTESE</a:t>
            </a:r>
            <a:r>
              <a:rPr lang="pt-BR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900113" y="1916113"/>
            <a:ext cx="76327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b="1" dirty="0">
                <a:solidFill>
                  <a:srgbClr val="000000"/>
                </a:solidFill>
              </a:rPr>
              <a:t>Definição</a:t>
            </a:r>
            <a:r>
              <a:rPr lang="pt-BR" dirty="0">
                <a:solidFill>
                  <a:srgbClr val="000000"/>
                </a:solidFill>
              </a:rPr>
              <a:t>: Processo global onde </a:t>
            </a:r>
            <a:r>
              <a:rPr lang="pt-BR" u="sng" dirty="0">
                <a:solidFill>
                  <a:srgbClr val="000000"/>
                </a:solidFill>
              </a:rPr>
              <a:t>plantas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u="sng" dirty="0">
                <a:solidFill>
                  <a:srgbClr val="000000"/>
                </a:solidFill>
              </a:rPr>
              <a:t>algas</a:t>
            </a:r>
            <a:r>
              <a:rPr lang="pt-BR" dirty="0">
                <a:solidFill>
                  <a:srgbClr val="000000"/>
                </a:solidFill>
              </a:rPr>
              <a:t> e </a:t>
            </a:r>
            <a:r>
              <a:rPr lang="pt-BR" u="sng" dirty="0" smtClean="0">
                <a:solidFill>
                  <a:srgbClr val="000000"/>
                </a:solidFill>
              </a:rPr>
              <a:t>procariotos</a:t>
            </a: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usam diretamente a luz solar para sintetizar compostos orgânicos a partir de compostos inorgânicos.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051050" y="5367338"/>
            <a:ext cx="568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0000"/>
                </a:solidFill>
              </a:rPr>
              <a:t>CO</a:t>
            </a:r>
            <a:r>
              <a:rPr lang="pt-BR" baseline="-25000">
                <a:solidFill>
                  <a:srgbClr val="000000"/>
                </a:solidFill>
              </a:rPr>
              <a:t>2</a:t>
            </a:r>
            <a:r>
              <a:rPr lang="pt-BR">
                <a:solidFill>
                  <a:srgbClr val="000000"/>
                </a:solidFill>
              </a:rPr>
              <a:t> + 2H</a:t>
            </a:r>
            <a:r>
              <a:rPr lang="pt-BR" baseline="-25000">
                <a:solidFill>
                  <a:srgbClr val="000000"/>
                </a:solidFill>
              </a:rPr>
              <a:t>2</a:t>
            </a:r>
            <a:r>
              <a:rPr lang="pt-BR">
                <a:solidFill>
                  <a:srgbClr val="000000"/>
                </a:solidFill>
              </a:rPr>
              <a:t>O           luz                 (CH</a:t>
            </a:r>
            <a:r>
              <a:rPr lang="pt-BR" baseline="-25000">
                <a:solidFill>
                  <a:srgbClr val="000000"/>
                </a:solidFill>
              </a:rPr>
              <a:t>2</a:t>
            </a:r>
            <a:r>
              <a:rPr lang="pt-BR">
                <a:solidFill>
                  <a:srgbClr val="000000"/>
                </a:solidFill>
              </a:rPr>
              <a:t>O) + O</a:t>
            </a:r>
            <a:r>
              <a:rPr lang="pt-BR" baseline="-25000">
                <a:solidFill>
                  <a:srgbClr val="000000"/>
                </a:solidFill>
              </a:rPr>
              <a:t>2</a:t>
            </a:r>
            <a:r>
              <a:rPr lang="pt-BR">
                <a:solidFill>
                  <a:srgbClr val="000000"/>
                </a:solidFill>
              </a:rPr>
              <a:t> + H</a:t>
            </a:r>
            <a:r>
              <a:rPr lang="pt-BR" baseline="-25000">
                <a:solidFill>
                  <a:srgbClr val="000000"/>
                </a:solidFill>
              </a:rPr>
              <a:t>2</a:t>
            </a:r>
            <a:r>
              <a:rPr lang="pt-BR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3779838" y="56610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763713" y="3573463"/>
            <a:ext cx="583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rgbClr val="000000"/>
                </a:solidFill>
              </a:rPr>
              <a:t>CO</a:t>
            </a:r>
            <a:r>
              <a:rPr lang="pt-BR" baseline="-25000" dirty="0">
                <a:solidFill>
                  <a:srgbClr val="000000"/>
                </a:solidFill>
              </a:rPr>
              <a:t>2</a:t>
            </a:r>
            <a:r>
              <a:rPr lang="pt-BR" dirty="0">
                <a:solidFill>
                  <a:srgbClr val="000000"/>
                </a:solidFill>
              </a:rPr>
              <a:t> + 2H</a:t>
            </a:r>
            <a:r>
              <a:rPr lang="pt-BR" baseline="-25000" dirty="0">
                <a:solidFill>
                  <a:srgbClr val="000000"/>
                </a:solidFill>
              </a:rPr>
              <a:t>2</a:t>
            </a:r>
            <a:r>
              <a:rPr lang="pt-BR" dirty="0">
                <a:solidFill>
                  <a:srgbClr val="000000"/>
                </a:solidFill>
              </a:rPr>
              <a:t>A           luz            (CH</a:t>
            </a:r>
            <a:r>
              <a:rPr lang="pt-BR" baseline="-25000" dirty="0">
                <a:solidFill>
                  <a:srgbClr val="000000"/>
                </a:solidFill>
              </a:rPr>
              <a:t>2</a:t>
            </a:r>
            <a:r>
              <a:rPr lang="pt-BR" dirty="0">
                <a:solidFill>
                  <a:srgbClr val="000000"/>
                </a:solidFill>
              </a:rPr>
              <a:t>O)    +    2A   +    H</a:t>
            </a:r>
            <a:r>
              <a:rPr lang="pt-BR" baseline="-25000" dirty="0">
                <a:solidFill>
                  <a:srgbClr val="000000"/>
                </a:solidFill>
              </a:rPr>
              <a:t>2</a:t>
            </a:r>
            <a:r>
              <a:rPr lang="pt-BR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3492500" y="38608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1619250" y="4221163"/>
            <a:ext cx="6048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pt-BR" sz="1200">
                <a:solidFill>
                  <a:srgbClr val="000000"/>
                </a:solidFill>
              </a:rPr>
              <a:t>Aceptor e</a:t>
            </a:r>
            <a:r>
              <a:rPr lang="pt-BR" sz="1200" baseline="30000">
                <a:solidFill>
                  <a:srgbClr val="000000"/>
                </a:solidFill>
              </a:rPr>
              <a:t>-      </a:t>
            </a:r>
            <a:r>
              <a:rPr lang="pt-BR" sz="1200">
                <a:solidFill>
                  <a:srgbClr val="000000"/>
                </a:solidFill>
              </a:rPr>
              <a:t>Doador e</a:t>
            </a:r>
            <a:r>
              <a:rPr lang="pt-BR" sz="1200" baseline="30000">
                <a:solidFill>
                  <a:srgbClr val="000000"/>
                </a:solidFill>
              </a:rPr>
              <a:t>-</a:t>
            </a:r>
            <a:r>
              <a:rPr lang="pt-BR">
                <a:solidFill>
                  <a:srgbClr val="000000"/>
                </a:solidFill>
              </a:rPr>
              <a:t>                         </a:t>
            </a:r>
            <a:r>
              <a:rPr lang="pt-BR" sz="1200">
                <a:solidFill>
                  <a:srgbClr val="000000"/>
                </a:solidFill>
              </a:rPr>
              <a:t>carboidrato          Prod. oxid.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pt-BR" sz="1200">
                <a:solidFill>
                  <a:srgbClr val="000000"/>
                </a:solidFill>
              </a:rPr>
              <a:t>                                                                                                          H</a:t>
            </a:r>
            <a:r>
              <a:rPr lang="pt-BR" sz="1200" baseline="-25000">
                <a:solidFill>
                  <a:srgbClr val="000000"/>
                </a:solidFill>
              </a:rPr>
              <a:t>2</a:t>
            </a:r>
            <a:r>
              <a:rPr lang="pt-BR" sz="1200">
                <a:solidFill>
                  <a:srgbClr val="00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-32" y="214290"/>
            <a:ext cx="66437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Absorção da luz solar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Luz visível = 400-700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nm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Fóton = 1 quantum (quantidade de energia) de luz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Molécula (cromófora) absorve 1 fóton e se excita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Estado excitado é temporário 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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estado basal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	Perda de energia de excitação p/: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Fluorescência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Separação de cargas (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excitação de outras moléculas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500034" y="3120940"/>
            <a:ext cx="65722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Pigmentos que absorvem luz (Cromóforos)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Clorofilas (a e b)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	Anéis c/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Mg</a:t>
            </a:r>
            <a:r>
              <a:rPr kumimoji="0" lang="pt-B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+2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no centro e cauda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fitol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C/ proteínas 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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Complexos de Colheita de Luz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	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Ficobilinas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em bactérias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	Pigmentos acessórios 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carotenóides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	Todos os pigmentos juntos formam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Fotossistemas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		Centro de reação fotoquímica e antenas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50825" y="1196975"/>
          <a:ext cx="8604250" cy="4248150"/>
        </p:xfrm>
        <a:graphic>
          <a:graphicData uri="http://schemas.openxmlformats.org/presentationml/2006/ole">
            <p:oleObj spid="_x0000_s4100" name="Imagem de bitmap" r:id="rId3" imgW="6171429" imgH="304842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39750" y="836613"/>
            <a:ext cx="4319588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0000"/>
                </a:solidFill>
              </a:rPr>
              <a:t>FASE LUMINOSA: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>
                <a:solidFill>
                  <a:srgbClr val="000000"/>
                </a:solidFill>
              </a:rPr>
              <a:t> Pigmentos (Clorofilas, carotenóides);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>
                <a:solidFill>
                  <a:srgbClr val="000000"/>
                </a:solidFill>
              </a:rPr>
              <a:t> Antenas (LHC);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>
                <a:solidFill>
                  <a:srgbClr val="000000"/>
                </a:solidFill>
              </a:rPr>
              <a:t> Fotossistema I e II;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>
                <a:solidFill>
                  <a:srgbClr val="000000"/>
                </a:solidFill>
              </a:rPr>
              <a:t> Citocromo b6f;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>
                <a:solidFill>
                  <a:srgbClr val="000000"/>
                </a:solidFill>
              </a:rPr>
              <a:t> Plastoquinonas (QA e QB);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>
                <a:solidFill>
                  <a:srgbClr val="000000"/>
                </a:solidFill>
              </a:rPr>
              <a:t> Plastocianina (PC).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028825" y="1062038"/>
          <a:ext cx="5086350" cy="4733925"/>
        </p:xfrm>
        <a:graphic>
          <a:graphicData uri="http://schemas.openxmlformats.org/presentationml/2006/ole">
            <p:oleObj spid="_x0000_s3076" name="Imagem de bitmap" r:id="rId3" imgW="5087060" imgH="47345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85720" y="285728"/>
            <a:ext cx="685801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1. Reações de Claro ou </a:t>
            </a:r>
            <a:r>
              <a:rPr kumimoji="0" lang="pt-BR" sz="1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Fotofosforilação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Ocorre nas membranas dos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tilacóides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do cloroplasto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Fotosistemas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catalisam fluxo de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é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da H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 p/ NADP</a:t>
            </a:r>
            <a:r>
              <a:rPr kumimoji="0" lang="pt-B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+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Seguindo um Esquema Z (segundo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E’</a:t>
            </a:r>
            <a:r>
              <a:rPr kumimoji="0" lang="pt-BR" sz="1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Fotossistema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II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Centro de Reação fotoquímica P680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1. Excitação p/ luz solar (P680*)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Forte doador de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é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2. P680 transfere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é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p/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Feofitina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(P680</a:t>
            </a:r>
            <a:r>
              <a:rPr kumimoji="0" lang="pt-B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+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	P680</a:t>
            </a:r>
            <a:r>
              <a:rPr kumimoji="0" lang="pt-B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+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forte agente oxidante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	Oxida H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 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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P680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3.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Feofitina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doa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é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p/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Plastoquinona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(PQ) A, depois B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4. PQ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B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c/ 2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é  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+  H</a:t>
            </a:r>
            <a:r>
              <a:rPr kumimoji="0" lang="pt-B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+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estroma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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Plastoquinol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(PQ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B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H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2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)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5. PQ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B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H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2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doa 2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é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p/ Complexo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Citocromo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</a:t>
            </a:r>
            <a:r>
              <a:rPr kumimoji="0" lang="pt-BR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b</a:t>
            </a:r>
            <a:r>
              <a:rPr kumimoji="0" lang="pt-BR" sz="1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6</a:t>
            </a:r>
            <a:r>
              <a:rPr kumimoji="0" lang="pt-BR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f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c/ saída de H</a:t>
            </a:r>
            <a:r>
              <a:rPr kumimoji="0" lang="pt-B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+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p/ dentro do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lumem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6. Complexo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Citocromo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</a:t>
            </a:r>
            <a:r>
              <a:rPr kumimoji="0" lang="pt-BR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b</a:t>
            </a:r>
            <a:r>
              <a:rPr kumimoji="0" lang="pt-BR" sz="1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6</a:t>
            </a:r>
            <a:r>
              <a:rPr kumimoji="0" lang="pt-BR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f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 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doa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é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p/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Plastocianina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		Carreador solúvel de 1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é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	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Doa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é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p/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Fotossistema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827088" y="342900"/>
          <a:ext cx="7705725" cy="6350000"/>
        </p:xfrm>
        <a:graphic>
          <a:graphicData uri="http://schemas.openxmlformats.org/presentationml/2006/ole">
            <p:oleObj spid="_x0000_s7172" name="Imagem de bitmap" r:id="rId3" imgW="5525271" imgH="45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357158" y="428604"/>
            <a:ext cx="60721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Fotossistema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I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Centro de Reação fotoquímica P700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1. Excitação p/ luz solar (P700*)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Forte doador de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é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2. P700* transfere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é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p/ aceptor A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(P700</a:t>
            </a:r>
            <a:r>
              <a:rPr kumimoji="0" lang="pt-B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+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P700</a:t>
            </a:r>
            <a:r>
              <a:rPr kumimoji="0" lang="pt-B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+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forte agente oxidante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	Oxida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Plastocianina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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P700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3. Aceptor A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o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transfere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é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p/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Filoquinona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A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1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4. A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1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transfere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é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p/ proteína Fe-S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5. Proteína Fe-S transfere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é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p/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Ferredoxina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Fd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6.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Fd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doa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é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p/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ferredoxina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:NADP</a:t>
            </a:r>
            <a:r>
              <a:rPr kumimoji="0" lang="pt-B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+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oxidoredutase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formando NADPH c/ H</a:t>
            </a:r>
            <a:r>
              <a:rPr kumimoji="0" lang="pt-B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+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do estroma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187450" y="322263"/>
          <a:ext cx="7129463" cy="6535737"/>
        </p:xfrm>
        <a:graphic>
          <a:graphicData uri="http://schemas.openxmlformats.org/presentationml/2006/ole">
            <p:oleObj spid="_x0000_s8196" name="Imagem de bitmap" r:id="rId3" imgW="5380952" imgH="493333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4347"/>
            <a:ext cx="5643602" cy="657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 smtClean="0"/>
              <a:t>Transporte Cíclico de </a:t>
            </a:r>
            <a:r>
              <a:rPr lang="pt-BR" sz="2000" dirty="0" err="1" smtClean="0"/>
              <a:t>Eletrons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É possível que o transporte cíclico de elétrons no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fotossistema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 seja acoplado a produção de ATP. Nenhum NADPH é produzido nesse processo.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O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fotossistema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II não está envolvido e nenhum O</a:t>
            </a: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é produzido.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fotofosforilação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cíclica ocorre quando há uma alta proporção NADPH/NADP</a:t>
            </a:r>
            <a:r>
              <a:rPr lang="pt-BR" sz="1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na célula; assim não há NADP</a:t>
            </a:r>
            <a:r>
              <a:rPr lang="pt-BR" sz="1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suficiente na célula para aceitar todos os elétrons gerados pela excitação da P700. </a:t>
            </a:r>
            <a:endParaRPr lang="pt-BR" sz="1800" baseline="30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equação representa dois processos:</a:t>
            </a:r>
          </a:p>
          <a:p>
            <a:pPr marL="514350" indent="-514350">
              <a:buAutoNum type="arabicPeriod"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Oxidação da água para produzir oxigênio (reações de luz), precisa de energia solar;</a:t>
            </a:r>
          </a:p>
          <a:p>
            <a:pPr marL="514350" indent="-514350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 startAt="2"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Fixação de CO2 para fornecer açúcares (reações de escuro), não utiliza energia solar diretamente, mas indiretamente na forma de ATP e NADPH produzidos no decorrer das reações de luz;</a:t>
            </a:r>
          </a:p>
          <a:p>
            <a:pPr marL="514350" indent="-514350">
              <a:buAutoNum type="arabicPeriod" startAt="2"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Nos procariotos como as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cianobactérias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fotossíntese ocorre em grânulos ligados à membrana plasmática;</a:t>
            </a:r>
          </a:p>
          <a:p>
            <a:pPr marL="514350" indent="-514350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Nos eucariotos como as plantas  as algas verdes, 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sítio 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fotossíntese é o </a:t>
            </a:r>
            <a:r>
              <a:rPr lang="pt-B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cloroplasto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pt-B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Os pigmentos acessórios que atuam no processo de obtenção de luz, têm posições específicas próximas Por especial de clorofilas.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 absorção de luz por esse par leva um de seus elétrons a um nível mais alto de energia e esse elétron passa para uma série de pigmentos acessórios.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O primeiro deles é 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feofitina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que estruturalmente semelhante a clorofila.  O próximo aceptor de elétron é 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menaquinona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(Q</a:t>
            </a: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estruturalmente semelhante a coenzima Q. O aceptor final de elétrons , que também é levado a um estado de excitação é a própria coenzima Q (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ubiquinona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Q</a:t>
            </a: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O elétron transferido para QB é substituído por outro doado por um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citocromo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que adquire 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carga 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positiva no processo</a:t>
            </a:r>
            <a:endParaRPr lang="pt-B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citocromo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não está ligado a membrana e se difunde, levando consigo a sua carga positiva; 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Essa situação é semelhante ao gradiente de prótons nas mitocôndrias, onde a existência desse gradiente é responsável pela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fosforilação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oxidativa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1483" y="76470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Fotofosforilação Cíclica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866" y="1772816"/>
            <a:ext cx="586255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06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1483" y="76470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Fotofosforilação  acíclica e Fotólise da água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8873"/>
            <a:ext cx="7416824" cy="491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39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7"/>
          <p:cNvGrpSpPr>
            <a:grpSpLocks/>
          </p:cNvGrpSpPr>
          <p:nvPr/>
        </p:nvGrpSpPr>
        <p:grpSpPr bwMode="auto">
          <a:xfrm>
            <a:off x="-180975" y="0"/>
            <a:ext cx="9480550" cy="6858000"/>
            <a:chOff x="-114" y="0"/>
            <a:chExt cx="5972" cy="4320"/>
          </a:xfrm>
        </p:grpSpPr>
        <p:sp>
          <p:nvSpPr>
            <p:cNvPr id="22603" name="Rectangle 409"/>
            <p:cNvSpPr>
              <a:spLocks noChangeArrowheads="1"/>
            </p:cNvSpPr>
            <p:nvPr/>
          </p:nvSpPr>
          <p:spPr bwMode="auto">
            <a:xfrm>
              <a:off x="0" y="1570"/>
              <a:ext cx="930" cy="1452"/>
            </a:xfrm>
            <a:prstGeom prst="rect">
              <a:avLst/>
            </a:prstGeom>
            <a:solidFill>
              <a:srgbClr val="CCFFCC">
                <a:alpha val="8117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846"/>
            <p:cNvGrpSpPr>
              <a:grpSpLocks/>
            </p:cNvGrpSpPr>
            <p:nvPr/>
          </p:nvGrpSpPr>
          <p:grpSpPr bwMode="auto">
            <a:xfrm>
              <a:off x="-114" y="0"/>
              <a:ext cx="5972" cy="4320"/>
              <a:chOff x="-114" y="0"/>
              <a:chExt cx="5972" cy="4320"/>
            </a:xfrm>
          </p:grpSpPr>
          <p:grpSp>
            <p:nvGrpSpPr>
              <p:cNvPr id="4" name="Group 813"/>
              <p:cNvGrpSpPr>
                <a:grpSpLocks/>
              </p:cNvGrpSpPr>
              <p:nvPr/>
            </p:nvGrpSpPr>
            <p:grpSpPr bwMode="auto">
              <a:xfrm>
                <a:off x="-114" y="0"/>
                <a:ext cx="5972" cy="4320"/>
                <a:chOff x="-114" y="0"/>
                <a:chExt cx="5972" cy="4320"/>
              </a:xfrm>
            </p:grpSpPr>
            <p:sp>
              <p:nvSpPr>
                <p:cNvPr id="22654" name="Rectangle 410"/>
                <p:cNvSpPr>
                  <a:spLocks noChangeArrowheads="1"/>
                </p:cNvSpPr>
                <p:nvPr/>
              </p:nvSpPr>
              <p:spPr bwMode="auto">
                <a:xfrm>
                  <a:off x="1429" y="1570"/>
                  <a:ext cx="1905" cy="1452"/>
                </a:xfrm>
                <a:prstGeom prst="rect">
                  <a:avLst/>
                </a:prstGeom>
                <a:solidFill>
                  <a:srgbClr val="CCFFCC">
                    <a:alpha val="8117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5" name="Group 810"/>
                <p:cNvGrpSpPr>
                  <a:grpSpLocks/>
                </p:cNvGrpSpPr>
                <p:nvPr/>
              </p:nvGrpSpPr>
              <p:grpSpPr bwMode="auto">
                <a:xfrm>
                  <a:off x="-114" y="0"/>
                  <a:ext cx="5972" cy="4320"/>
                  <a:chOff x="-114" y="0"/>
                  <a:chExt cx="5972" cy="4320"/>
                </a:xfrm>
              </p:grpSpPr>
              <p:sp>
                <p:nvSpPr>
                  <p:cNvPr id="2265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-114" y="3005"/>
                    <a:ext cx="5874" cy="1315"/>
                  </a:xfrm>
                  <a:prstGeom prst="rect">
                    <a:avLst/>
                  </a:prstGeom>
                  <a:solidFill>
                    <a:srgbClr val="993300">
                      <a:alpha val="58823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6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5858" cy="3305"/>
                    <a:chOff x="0" y="0"/>
                    <a:chExt cx="5858" cy="3305"/>
                  </a:xfrm>
                </p:grpSpPr>
                <p:sp>
                  <p:nvSpPr>
                    <p:cNvPr id="22658" name="Rectangle 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5760" cy="1616"/>
                    </a:xfrm>
                    <a:prstGeom prst="rect">
                      <a:avLst/>
                    </a:prstGeom>
                    <a:solidFill>
                      <a:srgbClr val="FFFFCC">
                        <a:alpha val="8196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7" name="Group 8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4" y="901"/>
                      <a:ext cx="2434" cy="2404"/>
                      <a:chOff x="3424" y="901"/>
                      <a:chExt cx="2434" cy="2404"/>
                    </a:xfrm>
                  </p:grpSpPr>
                  <p:sp>
                    <p:nvSpPr>
                      <p:cNvPr id="22661" name="Rectangle 4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24" y="1614"/>
                        <a:ext cx="2336" cy="1452"/>
                      </a:xfrm>
                      <a:prstGeom prst="rect">
                        <a:avLst/>
                      </a:prstGeom>
                      <a:solidFill>
                        <a:srgbClr val="CCFFCC">
                          <a:alpha val="81175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" name="Group 4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2" y="1472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2721" name="AutoShape 4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2722" name="AutoShape 4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9" name="Oval 4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9" name="Group 4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1478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2716" name="AutoShape 4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2717" name="AutoShape 4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6" name="Oval 4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10" name="Group 4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72" y="1493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2711" name="AutoShape 4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2712" name="AutoShape 4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" name="Oval 4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11" name="Group 4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404" y="1502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2706" name="AutoShape 4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2707" name="AutoShape 4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0" name="Oval 4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12" name="Group 488"/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4689" y="2446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2701" name="AutoShape 4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2702" name="AutoShape 4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7" name="Oval 4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13" name="Group 492"/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4921" y="2446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2696" name="AutoShape 4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2697" name="AutoShape 4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4" name="Oval 4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14" name="Group 496"/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5156" y="2462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2691" name="AutoShape 4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2692" name="AutoShape 4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1" name="Oval 4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15" name="Group 500"/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5399" y="2462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2686" name="AutoShape 5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2687" name="AutoShape 5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68" name="Oval 5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17" name="Group 504"/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5631" y="2464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2681" name="AutoShape 5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2682" name="AutoShape 5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65" name="Oval 5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18" name="Group 5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31" y="1512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2676" name="AutoShape 5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2677" name="AutoShape 5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62" name="Oval 5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20" name="Group 8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14" y="901"/>
                        <a:ext cx="616" cy="2364"/>
                        <a:chOff x="4214" y="901"/>
                        <a:chExt cx="616" cy="2364"/>
                      </a:xfrm>
                    </p:grpSpPr>
                    <p:sp>
                      <p:nvSpPr>
                        <p:cNvPr id="22673" name="Rectangle 5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86" y="1570"/>
                          <a:ext cx="453" cy="1695"/>
                        </a:xfrm>
                        <a:prstGeom prst="rect">
                          <a:avLst/>
                        </a:prstGeom>
                        <a:solidFill>
                          <a:schemeClr val="hlink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2674" name="Oval 5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14" y="901"/>
                          <a:ext cx="590" cy="816"/>
                        </a:xfrm>
                        <a:prstGeom prst="ellipse">
                          <a:avLst/>
                        </a:prstGeom>
                        <a:solidFill>
                          <a:schemeClr val="hlink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2675" name="Text Box 5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53" y="992"/>
                          <a:ext cx="577" cy="4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pt-BR" sz="2000"/>
                            <a:t>ATP</a:t>
                          </a:r>
                        </a:p>
                        <a:p>
                          <a:r>
                            <a:rPr lang="pt-BR" sz="2000"/>
                            <a:t>Sintase</a:t>
                          </a:r>
                        </a:p>
                      </p:txBody>
                    </p:sp>
                  </p:grpSp>
                </p:grpSp>
                <p:sp>
                  <p:nvSpPr>
                    <p:cNvPr id="22660" name="Text Box 5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26" y="28"/>
                      <a:ext cx="937" cy="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pt-BR" sz="2800" b="1"/>
                        <a:t>Estroma</a:t>
                      </a:r>
                    </a:p>
                  </p:txBody>
                </p:sp>
              </p:grpSp>
            </p:grpSp>
          </p:grpSp>
          <p:grpSp>
            <p:nvGrpSpPr>
              <p:cNvPr id="21" name="Group 814"/>
              <p:cNvGrpSpPr>
                <a:grpSpLocks/>
              </p:cNvGrpSpPr>
              <p:nvPr/>
            </p:nvGrpSpPr>
            <p:grpSpPr bwMode="auto">
              <a:xfrm>
                <a:off x="13" y="1434"/>
                <a:ext cx="227" cy="841"/>
                <a:chOff x="22" y="1434"/>
                <a:chExt cx="227" cy="841"/>
              </a:xfrm>
            </p:grpSpPr>
            <p:sp>
              <p:nvSpPr>
                <p:cNvPr id="22649" name="AutoShape 815"/>
                <p:cNvSpPr>
                  <a:spLocks noChangeArrowheads="1"/>
                </p:cNvSpPr>
                <p:nvPr/>
              </p:nvSpPr>
              <p:spPr bwMode="auto">
                <a:xfrm>
                  <a:off x="67" y="1776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7999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50" name="AutoShape 816"/>
                <p:cNvSpPr>
                  <a:spLocks noChangeArrowheads="1"/>
                </p:cNvSpPr>
                <p:nvPr/>
              </p:nvSpPr>
              <p:spPr bwMode="auto">
                <a:xfrm>
                  <a:off x="158" y="1773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8588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7" name="Oval 817"/>
                <p:cNvSpPr>
                  <a:spLocks noChangeArrowheads="1"/>
                </p:cNvSpPr>
                <p:nvPr/>
              </p:nvSpPr>
              <p:spPr bwMode="auto">
                <a:xfrm>
                  <a:off x="22" y="1434"/>
                  <a:ext cx="22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>
                        <a:alpha val="82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23" name="Group 818"/>
              <p:cNvGrpSpPr>
                <a:grpSpLocks/>
              </p:cNvGrpSpPr>
              <p:nvPr/>
            </p:nvGrpSpPr>
            <p:grpSpPr bwMode="auto">
              <a:xfrm>
                <a:off x="248" y="1440"/>
                <a:ext cx="227" cy="841"/>
                <a:chOff x="22" y="1434"/>
                <a:chExt cx="227" cy="841"/>
              </a:xfrm>
            </p:grpSpPr>
            <p:sp>
              <p:nvSpPr>
                <p:cNvPr id="22644" name="AutoShape 819"/>
                <p:cNvSpPr>
                  <a:spLocks noChangeArrowheads="1"/>
                </p:cNvSpPr>
                <p:nvPr/>
              </p:nvSpPr>
              <p:spPr bwMode="auto">
                <a:xfrm>
                  <a:off x="67" y="1776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7999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45" name="AutoShape 820"/>
                <p:cNvSpPr>
                  <a:spLocks noChangeArrowheads="1"/>
                </p:cNvSpPr>
                <p:nvPr/>
              </p:nvSpPr>
              <p:spPr bwMode="auto">
                <a:xfrm>
                  <a:off x="158" y="1773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8588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" name="Oval 821"/>
                <p:cNvSpPr>
                  <a:spLocks noChangeArrowheads="1"/>
                </p:cNvSpPr>
                <p:nvPr/>
              </p:nvSpPr>
              <p:spPr bwMode="auto">
                <a:xfrm>
                  <a:off x="22" y="1434"/>
                  <a:ext cx="22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>
                        <a:alpha val="82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24" name="Group 822"/>
              <p:cNvGrpSpPr>
                <a:grpSpLocks/>
              </p:cNvGrpSpPr>
              <p:nvPr/>
            </p:nvGrpSpPr>
            <p:grpSpPr bwMode="auto">
              <a:xfrm>
                <a:off x="483" y="1455"/>
                <a:ext cx="227" cy="841"/>
                <a:chOff x="22" y="1434"/>
                <a:chExt cx="227" cy="841"/>
              </a:xfrm>
            </p:grpSpPr>
            <p:sp>
              <p:nvSpPr>
                <p:cNvPr id="22639" name="AutoShape 823"/>
                <p:cNvSpPr>
                  <a:spLocks noChangeArrowheads="1"/>
                </p:cNvSpPr>
                <p:nvPr/>
              </p:nvSpPr>
              <p:spPr bwMode="auto">
                <a:xfrm>
                  <a:off x="67" y="1776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7999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40" name="AutoShape 824"/>
                <p:cNvSpPr>
                  <a:spLocks noChangeArrowheads="1"/>
                </p:cNvSpPr>
                <p:nvPr/>
              </p:nvSpPr>
              <p:spPr bwMode="auto">
                <a:xfrm>
                  <a:off x="158" y="1773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8588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1" name="Oval 825"/>
                <p:cNvSpPr>
                  <a:spLocks noChangeArrowheads="1"/>
                </p:cNvSpPr>
                <p:nvPr/>
              </p:nvSpPr>
              <p:spPr bwMode="auto">
                <a:xfrm>
                  <a:off x="22" y="1434"/>
                  <a:ext cx="22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>
                        <a:alpha val="82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26" name="Group 826"/>
              <p:cNvGrpSpPr>
                <a:grpSpLocks/>
              </p:cNvGrpSpPr>
              <p:nvPr/>
            </p:nvGrpSpPr>
            <p:grpSpPr bwMode="auto">
              <a:xfrm>
                <a:off x="724" y="1464"/>
                <a:ext cx="227" cy="841"/>
                <a:chOff x="22" y="1434"/>
                <a:chExt cx="227" cy="841"/>
              </a:xfrm>
            </p:grpSpPr>
            <p:sp>
              <p:nvSpPr>
                <p:cNvPr id="22634" name="AutoShape 827"/>
                <p:cNvSpPr>
                  <a:spLocks noChangeArrowheads="1"/>
                </p:cNvSpPr>
                <p:nvPr/>
              </p:nvSpPr>
              <p:spPr bwMode="auto">
                <a:xfrm>
                  <a:off x="67" y="1776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7999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35" name="AutoShape 828"/>
                <p:cNvSpPr>
                  <a:spLocks noChangeArrowheads="1"/>
                </p:cNvSpPr>
                <p:nvPr/>
              </p:nvSpPr>
              <p:spPr bwMode="auto">
                <a:xfrm>
                  <a:off x="158" y="1773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8588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" name="Oval 829"/>
                <p:cNvSpPr>
                  <a:spLocks noChangeArrowheads="1"/>
                </p:cNvSpPr>
                <p:nvPr/>
              </p:nvSpPr>
              <p:spPr bwMode="auto">
                <a:xfrm>
                  <a:off x="22" y="1434"/>
                  <a:ext cx="22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>
                        <a:alpha val="82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27" name="Group 830"/>
              <p:cNvGrpSpPr>
                <a:grpSpLocks/>
              </p:cNvGrpSpPr>
              <p:nvPr/>
            </p:nvGrpSpPr>
            <p:grpSpPr bwMode="auto">
              <a:xfrm rot="10800000">
                <a:off x="0" y="2408"/>
                <a:ext cx="227" cy="841"/>
                <a:chOff x="22" y="1434"/>
                <a:chExt cx="227" cy="841"/>
              </a:xfrm>
            </p:grpSpPr>
            <p:sp>
              <p:nvSpPr>
                <p:cNvPr id="22629" name="AutoShape 831"/>
                <p:cNvSpPr>
                  <a:spLocks noChangeArrowheads="1"/>
                </p:cNvSpPr>
                <p:nvPr/>
              </p:nvSpPr>
              <p:spPr bwMode="auto">
                <a:xfrm>
                  <a:off x="67" y="1776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7999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30" name="AutoShape 832"/>
                <p:cNvSpPr>
                  <a:spLocks noChangeArrowheads="1"/>
                </p:cNvSpPr>
                <p:nvPr/>
              </p:nvSpPr>
              <p:spPr bwMode="auto">
                <a:xfrm>
                  <a:off x="158" y="1773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8588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5" name="Oval 833"/>
                <p:cNvSpPr>
                  <a:spLocks noChangeArrowheads="1"/>
                </p:cNvSpPr>
                <p:nvPr/>
              </p:nvSpPr>
              <p:spPr bwMode="auto">
                <a:xfrm>
                  <a:off x="22" y="1434"/>
                  <a:ext cx="22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>
                        <a:alpha val="82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29" name="Group 834"/>
              <p:cNvGrpSpPr>
                <a:grpSpLocks/>
              </p:cNvGrpSpPr>
              <p:nvPr/>
            </p:nvGrpSpPr>
            <p:grpSpPr bwMode="auto">
              <a:xfrm rot="10800000">
                <a:off x="232" y="2408"/>
                <a:ext cx="227" cy="841"/>
                <a:chOff x="22" y="1434"/>
                <a:chExt cx="227" cy="841"/>
              </a:xfrm>
            </p:grpSpPr>
            <p:sp>
              <p:nvSpPr>
                <p:cNvPr id="22624" name="AutoShape 835"/>
                <p:cNvSpPr>
                  <a:spLocks noChangeArrowheads="1"/>
                </p:cNvSpPr>
                <p:nvPr/>
              </p:nvSpPr>
              <p:spPr bwMode="auto">
                <a:xfrm>
                  <a:off x="67" y="1776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7999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25" name="AutoShape 836"/>
                <p:cNvSpPr>
                  <a:spLocks noChangeArrowheads="1"/>
                </p:cNvSpPr>
                <p:nvPr/>
              </p:nvSpPr>
              <p:spPr bwMode="auto">
                <a:xfrm>
                  <a:off x="158" y="1773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8588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" name="Oval 837"/>
                <p:cNvSpPr>
                  <a:spLocks noChangeArrowheads="1"/>
                </p:cNvSpPr>
                <p:nvPr/>
              </p:nvSpPr>
              <p:spPr bwMode="auto">
                <a:xfrm>
                  <a:off x="22" y="1434"/>
                  <a:ext cx="22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>
                        <a:alpha val="82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30" name="Group 838"/>
              <p:cNvGrpSpPr>
                <a:grpSpLocks/>
              </p:cNvGrpSpPr>
              <p:nvPr/>
            </p:nvGrpSpPr>
            <p:grpSpPr bwMode="auto">
              <a:xfrm rot="10800000">
                <a:off x="467" y="2424"/>
                <a:ext cx="227" cy="841"/>
                <a:chOff x="22" y="1434"/>
                <a:chExt cx="227" cy="841"/>
              </a:xfrm>
            </p:grpSpPr>
            <p:sp>
              <p:nvSpPr>
                <p:cNvPr id="22619" name="AutoShape 839"/>
                <p:cNvSpPr>
                  <a:spLocks noChangeArrowheads="1"/>
                </p:cNvSpPr>
                <p:nvPr/>
              </p:nvSpPr>
              <p:spPr bwMode="auto">
                <a:xfrm>
                  <a:off x="67" y="1776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7999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20" name="AutoShape 840"/>
                <p:cNvSpPr>
                  <a:spLocks noChangeArrowheads="1"/>
                </p:cNvSpPr>
                <p:nvPr/>
              </p:nvSpPr>
              <p:spPr bwMode="auto">
                <a:xfrm>
                  <a:off x="158" y="1773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8588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" name="Oval 841"/>
                <p:cNvSpPr>
                  <a:spLocks noChangeArrowheads="1"/>
                </p:cNvSpPr>
                <p:nvPr/>
              </p:nvSpPr>
              <p:spPr bwMode="auto">
                <a:xfrm>
                  <a:off x="22" y="1434"/>
                  <a:ext cx="22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>
                        <a:alpha val="82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32" name="Group 842"/>
              <p:cNvGrpSpPr>
                <a:grpSpLocks/>
              </p:cNvGrpSpPr>
              <p:nvPr/>
            </p:nvGrpSpPr>
            <p:grpSpPr bwMode="auto">
              <a:xfrm rot="10800000">
                <a:off x="710" y="2424"/>
                <a:ext cx="227" cy="841"/>
                <a:chOff x="22" y="1434"/>
                <a:chExt cx="227" cy="841"/>
              </a:xfrm>
            </p:grpSpPr>
            <p:sp>
              <p:nvSpPr>
                <p:cNvPr id="22614" name="AutoShape 843"/>
                <p:cNvSpPr>
                  <a:spLocks noChangeArrowheads="1"/>
                </p:cNvSpPr>
                <p:nvPr/>
              </p:nvSpPr>
              <p:spPr bwMode="auto">
                <a:xfrm>
                  <a:off x="67" y="1776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7999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15" name="AutoShape 844"/>
                <p:cNvSpPr>
                  <a:spLocks noChangeArrowheads="1"/>
                </p:cNvSpPr>
                <p:nvPr/>
              </p:nvSpPr>
              <p:spPr bwMode="auto">
                <a:xfrm>
                  <a:off x="158" y="1773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8588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6" name="Oval 845"/>
                <p:cNvSpPr>
                  <a:spLocks noChangeArrowheads="1"/>
                </p:cNvSpPr>
                <p:nvPr/>
              </p:nvSpPr>
              <p:spPr bwMode="auto">
                <a:xfrm>
                  <a:off x="22" y="1434"/>
                  <a:ext cx="22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>
                        <a:alpha val="82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</p:grpSp>
      </p:grpSp>
      <p:sp>
        <p:nvSpPr>
          <p:cNvPr id="22531" name="Oval 849"/>
          <p:cNvSpPr>
            <a:spLocks noChangeArrowheads="1"/>
          </p:cNvSpPr>
          <p:nvPr/>
        </p:nvSpPr>
        <p:spPr bwMode="auto">
          <a:xfrm>
            <a:off x="2338388" y="2301875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Oval 850"/>
          <p:cNvSpPr>
            <a:spLocks noChangeArrowheads="1"/>
          </p:cNvSpPr>
          <p:nvPr/>
        </p:nvSpPr>
        <p:spPr bwMode="auto">
          <a:xfrm>
            <a:off x="2711450" y="2298700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Oval 851"/>
          <p:cNvSpPr>
            <a:spLocks noChangeArrowheads="1"/>
          </p:cNvSpPr>
          <p:nvPr/>
        </p:nvSpPr>
        <p:spPr bwMode="auto">
          <a:xfrm>
            <a:off x="3084513" y="2322513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34" name="Oval 852"/>
          <p:cNvSpPr>
            <a:spLocks noChangeArrowheads="1"/>
          </p:cNvSpPr>
          <p:nvPr/>
        </p:nvSpPr>
        <p:spPr bwMode="auto">
          <a:xfrm>
            <a:off x="3452813" y="2324100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Oval 853"/>
          <p:cNvSpPr>
            <a:spLocks noChangeArrowheads="1"/>
          </p:cNvSpPr>
          <p:nvPr/>
        </p:nvSpPr>
        <p:spPr bwMode="auto">
          <a:xfrm rot="10800000">
            <a:off x="2317750" y="4559300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36" name="Oval 854"/>
          <p:cNvSpPr>
            <a:spLocks noChangeArrowheads="1"/>
          </p:cNvSpPr>
          <p:nvPr/>
        </p:nvSpPr>
        <p:spPr bwMode="auto">
          <a:xfrm rot="10800000">
            <a:off x="2686050" y="4559300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37" name="Oval 855"/>
          <p:cNvSpPr>
            <a:spLocks noChangeArrowheads="1"/>
          </p:cNvSpPr>
          <p:nvPr/>
        </p:nvSpPr>
        <p:spPr bwMode="auto">
          <a:xfrm rot="10800000">
            <a:off x="3059113" y="4584700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Oval 856"/>
          <p:cNvSpPr>
            <a:spLocks noChangeArrowheads="1"/>
          </p:cNvSpPr>
          <p:nvPr/>
        </p:nvSpPr>
        <p:spPr bwMode="auto">
          <a:xfrm rot="10800000">
            <a:off x="3443288" y="4584700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Oval 857"/>
          <p:cNvSpPr>
            <a:spLocks noChangeArrowheads="1"/>
          </p:cNvSpPr>
          <p:nvPr/>
        </p:nvSpPr>
        <p:spPr bwMode="auto">
          <a:xfrm>
            <a:off x="3830638" y="2327275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40" name="Oval 858"/>
          <p:cNvSpPr>
            <a:spLocks noChangeArrowheads="1"/>
          </p:cNvSpPr>
          <p:nvPr/>
        </p:nvSpPr>
        <p:spPr bwMode="auto">
          <a:xfrm>
            <a:off x="4203700" y="2324100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41" name="Oval 859"/>
          <p:cNvSpPr>
            <a:spLocks noChangeArrowheads="1"/>
          </p:cNvSpPr>
          <p:nvPr/>
        </p:nvSpPr>
        <p:spPr bwMode="auto">
          <a:xfrm>
            <a:off x="4576763" y="2347913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42" name="Oval 861"/>
          <p:cNvSpPr>
            <a:spLocks noChangeArrowheads="1"/>
          </p:cNvSpPr>
          <p:nvPr/>
        </p:nvSpPr>
        <p:spPr bwMode="auto">
          <a:xfrm rot="10800000">
            <a:off x="3792538" y="4581525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43" name="Oval 862"/>
          <p:cNvSpPr>
            <a:spLocks noChangeArrowheads="1"/>
          </p:cNvSpPr>
          <p:nvPr/>
        </p:nvSpPr>
        <p:spPr bwMode="auto">
          <a:xfrm rot="10800000">
            <a:off x="4160838" y="4581525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44" name="Oval 863"/>
          <p:cNvSpPr>
            <a:spLocks noChangeArrowheads="1"/>
          </p:cNvSpPr>
          <p:nvPr/>
        </p:nvSpPr>
        <p:spPr bwMode="auto">
          <a:xfrm rot="10800000">
            <a:off x="4533900" y="4594225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45" name="Oval 865"/>
          <p:cNvSpPr>
            <a:spLocks noChangeArrowheads="1"/>
          </p:cNvSpPr>
          <p:nvPr/>
        </p:nvSpPr>
        <p:spPr bwMode="auto">
          <a:xfrm>
            <a:off x="5505450" y="2371725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46" name="Oval 866"/>
          <p:cNvSpPr>
            <a:spLocks noChangeArrowheads="1"/>
          </p:cNvSpPr>
          <p:nvPr/>
        </p:nvSpPr>
        <p:spPr bwMode="auto">
          <a:xfrm>
            <a:off x="5878513" y="2368550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47" name="Oval 867"/>
          <p:cNvSpPr>
            <a:spLocks noChangeArrowheads="1"/>
          </p:cNvSpPr>
          <p:nvPr/>
        </p:nvSpPr>
        <p:spPr bwMode="auto">
          <a:xfrm>
            <a:off x="6311900" y="2392363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48" name="Oval 869"/>
          <p:cNvSpPr>
            <a:spLocks noChangeArrowheads="1"/>
          </p:cNvSpPr>
          <p:nvPr/>
        </p:nvSpPr>
        <p:spPr bwMode="auto">
          <a:xfrm rot="10800000">
            <a:off x="5519738" y="4616450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49" name="Oval 870"/>
          <p:cNvSpPr>
            <a:spLocks noChangeArrowheads="1"/>
          </p:cNvSpPr>
          <p:nvPr/>
        </p:nvSpPr>
        <p:spPr bwMode="auto">
          <a:xfrm rot="10800000">
            <a:off x="5953125" y="4616450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50" name="Oval 871"/>
          <p:cNvSpPr>
            <a:spLocks noChangeArrowheads="1"/>
          </p:cNvSpPr>
          <p:nvPr/>
        </p:nvSpPr>
        <p:spPr bwMode="auto">
          <a:xfrm rot="10800000">
            <a:off x="6384925" y="4641850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51" name="Oval 917"/>
          <p:cNvSpPr>
            <a:spLocks noChangeArrowheads="1"/>
          </p:cNvSpPr>
          <p:nvPr/>
        </p:nvSpPr>
        <p:spPr bwMode="auto">
          <a:xfrm>
            <a:off x="1293813" y="2276475"/>
            <a:ext cx="1152525" cy="29527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52" name="Oval 918"/>
          <p:cNvSpPr>
            <a:spLocks noChangeArrowheads="1"/>
          </p:cNvSpPr>
          <p:nvPr/>
        </p:nvSpPr>
        <p:spPr bwMode="auto">
          <a:xfrm>
            <a:off x="4932363" y="2349500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53" name="Oval 919"/>
          <p:cNvSpPr>
            <a:spLocks noChangeArrowheads="1"/>
          </p:cNvSpPr>
          <p:nvPr/>
        </p:nvSpPr>
        <p:spPr bwMode="auto">
          <a:xfrm rot="10800000">
            <a:off x="4905375" y="4606925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54" name="Text Box 920"/>
          <p:cNvSpPr txBox="1">
            <a:spLocks noChangeArrowheads="1"/>
          </p:cNvSpPr>
          <p:nvPr/>
        </p:nvSpPr>
        <p:spPr bwMode="auto">
          <a:xfrm>
            <a:off x="1403350" y="3068638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PSII</a:t>
            </a:r>
          </a:p>
        </p:txBody>
      </p:sp>
      <p:sp>
        <p:nvSpPr>
          <p:cNvPr id="22555" name="Text Box 922"/>
          <p:cNvSpPr txBox="1">
            <a:spLocks noChangeArrowheads="1"/>
          </p:cNvSpPr>
          <p:nvPr/>
        </p:nvSpPr>
        <p:spPr bwMode="auto">
          <a:xfrm>
            <a:off x="3930650" y="6365875"/>
            <a:ext cx="1271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/>
              <a:t>Lúmen</a:t>
            </a:r>
          </a:p>
        </p:txBody>
      </p:sp>
      <p:sp>
        <p:nvSpPr>
          <p:cNvPr id="115" name="AutoShape 924"/>
          <p:cNvSpPr>
            <a:spLocks noChangeArrowheads="1"/>
          </p:cNvSpPr>
          <p:nvPr/>
        </p:nvSpPr>
        <p:spPr bwMode="auto">
          <a:xfrm>
            <a:off x="788988" y="2898775"/>
            <a:ext cx="812800" cy="1589088"/>
          </a:xfrm>
          <a:prstGeom prst="lightningBolt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5400000" scaled="1"/>
          </a:gra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57" name="Oval 925"/>
          <p:cNvSpPr>
            <a:spLocks noChangeArrowheads="1"/>
          </p:cNvSpPr>
          <p:nvPr/>
        </p:nvSpPr>
        <p:spPr bwMode="auto">
          <a:xfrm>
            <a:off x="2339975" y="2420938"/>
            <a:ext cx="360363" cy="360362"/>
          </a:xfrm>
          <a:prstGeom prst="ellipse">
            <a:avLst/>
          </a:prstGeom>
          <a:solidFill>
            <a:srgbClr val="CC0066"/>
          </a:solidFill>
          <a:ln w="952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400" b="1"/>
              <a:t>Pheo</a:t>
            </a:r>
          </a:p>
        </p:txBody>
      </p:sp>
      <p:sp>
        <p:nvSpPr>
          <p:cNvPr id="22558" name="Rectangle 926"/>
          <p:cNvSpPr>
            <a:spLocks noChangeArrowheads="1"/>
          </p:cNvSpPr>
          <p:nvPr/>
        </p:nvSpPr>
        <p:spPr bwMode="auto">
          <a:xfrm>
            <a:off x="2700338" y="2852738"/>
            <a:ext cx="358775" cy="431800"/>
          </a:xfrm>
          <a:prstGeom prst="rect">
            <a:avLst/>
          </a:prstGeom>
          <a:solidFill>
            <a:srgbClr val="CC0066"/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1400" b="1" dirty="0"/>
              <a:t>Q</a:t>
            </a:r>
            <a:r>
              <a:rPr lang="pt-BR" sz="1050" b="1" dirty="0"/>
              <a:t>A</a:t>
            </a:r>
            <a:endParaRPr lang="pt-BR" sz="1400" b="1" dirty="0"/>
          </a:p>
        </p:txBody>
      </p:sp>
      <p:sp>
        <p:nvSpPr>
          <p:cNvPr id="22559" name="AutoShape 927"/>
          <p:cNvSpPr>
            <a:spLocks noChangeArrowheads="1"/>
          </p:cNvSpPr>
          <p:nvPr/>
        </p:nvSpPr>
        <p:spPr bwMode="auto">
          <a:xfrm>
            <a:off x="3851275" y="4219575"/>
            <a:ext cx="433388" cy="433388"/>
          </a:xfrm>
          <a:prstGeom prst="triangle">
            <a:avLst>
              <a:gd name="adj" fmla="val 50000"/>
            </a:avLst>
          </a:prstGeom>
          <a:solidFill>
            <a:srgbClr val="CC0066"/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1400" b="1"/>
              <a:t>PC</a:t>
            </a:r>
          </a:p>
        </p:txBody>
      </p:sp>
      <p:sp>
        <p:nvSpPr>
          <p:cNvPr id="22560" name="Rectangle 928"/>
          <p:cNvSpPr>
            <a:spLocks noChangeArrowheads="1"/>
          </p:cNvSpPr>
          <p:nvPr/>
        </p:nvSpPr>
        <p:spPr bwMode="auto">
          <a:xfrm>
            <a:off x="5602288" y="2347913"/>
            <a:ext cx="409575" cy="576262"/>
          </a:xfrm>
          <a:prstGeom prst="rect">
            <a:avLst/>
          </a:prstGeom>
          <a:solidFill>
            <a:srgbClr val="CC0066"/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1400" b="1"/>
              <a:t>Flavo</a:t>
            </a:r>
          </a:p>
          <a:p>
            <a:r>
              <a:rPr lang="pt-BR" sz="1400" b="1"/>
              <a:t>Pt.</a:t>
            </a:r>
          </a:p>
        </p:txBody>
      </p:sp>
      <p:sp>
        <p:nvSpPr>
          <p:cNvPr id="120" name="Oval 930"/>
          <p:cNvSpPr>
            <a:spLocks noChangeArrowheads="1"/>
          </p:cNvSpPr>
          <p:nvPr/>
        </p:nvSpPr>
        <p:spPr bwMode="auto">
          <a:xfrm>
            <a:off x="1654175" y="3817938"/>
            <a:ext cx="358775" cy="360362"/>
          </a:xfrm>
          <a:prstGeom prst="ellipse">
            <a:avLst/>
          </a:prstGeom>
          <a:gradFill rotWithShape="1">
            <a:gsLst>
              <a:gs pos="0">
                <a:srgbClr val="333333"/>
              </a:gs>
              <a:gs pos="50000">
                <a:srgbClr val="FFFFFF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/>
              <a:t>é</a:t>
            </a:r>
          </a:p>
        </p:txBody>
      </p:sp>
      <p:sp>
        <p:nvSpPr>
          <p:cNvPr id="121" name="Rectangle 935"/>
          <p:cNvSpPr>
            <a:spLocks noChangeArrowheads="1"/>
          </p:cNvSpPr>
          <p:nvPr/>
        </p:nvSpPr>
        <p:spPr bwMode="auto">
          <a:xfrm>
            <a:off x="4859338" y="1774825"/>
            <a:ext cx="504825" cy="35877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1200" b="1"/>
              <a:t>NADP</a:t>
            </a:r>
            <a:r>
              <a:rPr lang="pt-BR" sz="1200" b="1" baseline="30000"/>
              <a:t>+</a:t>
            </a:r>
          </a:p>
        </p:txBody>
      </p:sp>
      <p:sp>
        <p:nvSpPr>
          <p:cNvPr id="122" name="Rectangle 936"/>
          <p:cNvSpPr>
            <a:spLocks noChangeArrowheads="1"/>
          </p:cNvSpPr>
          <p:nvPr/>
        </p:nvSpPr>
        <p:spPr bwMode="auto">
          <a:xfrm>
            <a:off x="5580063" y="1557338"/>
            <a:ext cx="935037" cy="3603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2000" b="1">
                <a:solidFill>
                  <a:srgbClr val="FF0066"/>
                </a:solidFill>
              </a:rPr>
              <a:t>NADPH</a:t>
            </a:r>
            <a:endParaRPr lang="pt-BR" sz="2000" b="1" baseline="30000">
              <a:solidFill>
                <a:srgbClr val="FF0066"/>
              </a:solidFill>
            </a:endParaRPr>
          </a:p>
        </p:txBody>
      </p:sp>
      <p:grpSp>
        <p:nvGrpSpPr>
          <p:cNvPr id="33" name="Group 939"/>
          <p:cNvGrpSpPr>
            <a:grpSpLocks/>
          </p:cNvGrpSpPr>
          <p:nvPr/>
        </p:nvGrpSpPr>
        <p:grpSpPr bwMode="auto">
          <a:xfrm>
            <a:off x="1476375" y="5053013"/>
            <a:ext cx="719138" cy="681037"/>
            <a:chOff x="1565" y="3793"/>
            <a:chExt cx="453" cy="429"/>
          </a:xfrm>
        </p:grpSpPr>
        <p:sp>
          <p:nvSpPr>
            <p:cNvPr id="22600" name="Oval 940"/>
            <p:cNvSpPr>
              <a:spLocks noChangeArrowheads="1"/>
            </p:cNvSpPr>
            <p:nvPr/>
          </p:nvSpPr>
          <p:spPr bwMode="auto">
            <a:xfrm>
              <a:off x="1565" y="3793"/>
              <a:ext cx="181" cy="181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800"/>
                <a:t>H</a:t>
              </a:r>
            </a:p>
          </p:txBody>
        </p:sp>
        <p:sp>
          <p:nvSpPr>
            <p:cNvPr id="22601" name="Oval 941"/>
            <p:cNvSpPr>
              <a:spLocks noChangeArrowheads="1"/>
            </p:cNvSpPr>
            <p:nvPr/>
          </p:nvSpPr>
          <p:spPr bwMode="auto">
            <a:xfrm>
              <a:off x="1837" y="3793"/>
              <a:ext cx="181" cy="181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800"/>
                <a:t>H</a:t>
              </a:r>
            </a:p>
          </p:txBody>
        </p:sp>
        <p:sp>
          <p:nvSpPr>
            <p:cNvPr id="22602" name="Oval 942"/>
            <p:cNvSpPr>
              <a:spLocks noChangeArrowheads="1"/>
            </p:cNvSpPr>
            <p:nvPr/>
          </p:nvSpPr>
          <p:spPr bwMode="auto">
            <a:xfrm>
              <a:off x="1632" y="3950"/>
              <a:ext cx="317" cy="27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800"/>
                <a:t>O</a:t>
              </a:r>
            </a:p>
          </p:txBody>
        </p:sp>
      </p:grpSp>
      <p:sp>
        <p:nvSpPr>
          <p:cNvPr id="127" name="Oval 943"/>
          <p:cNvSpPr>
            <a:spLocks noChangeArrowheads="1"/>
          </p:cNvSpPr>
          <p:nvPr/>
        </p:nvSpPr>
        <p:spPr bwMode="auto">
          <a:xfrm>
            <a:off x="2654300" y="2446338"/>
            <a:ext cx="358775" cy="360362"/>
          </a:xfrm>
          <a:prstGeom prst="ellipse">
            <a:avLst/>
          </a:prstGeom>
          <a:gradFill rotWithShape="1">
            <a:gsLst>
              <a:gs pos="0">
                <a:srgbClr val="333333"/>
              </a:gs>
              <a:gs pos="50000">
                <a:srgbClr val="FFFFFF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/>
              <a:t>é</a:t>
            </a:r>
          </a:p>
        </p:txBody>
      </p:sp>
      <p:sp>
        <p:nvSpPr>
          <p:cNvPr id="128" name="Oval 891"/>
          <p:cNvSpPr>
            <a:spLocks noChangeArrowheads="1"/>
          </p:cNvSpPr>
          <p:nvPr/>
        </p:nvSpPr>
        <p:spPr bwMode="auto">
          <a:xfrm>
            <a:off x="4802188" y="5589588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600" b="1"/>
              <a:t>H</a:t>
            </a:r>
            <a:r>
              <a:rPr lang="pt-BR" sz="1600" b="1" baseline="30000"/>
              <a:t>+</a:t>
            </a:r>
          </a:p>
        </p:txBody>
      </p:sp>
      <p:sp>
        <p:nvSpPr>
          <p:cNvPr id="129" name="Oval 938"/>
          <p:cNvSpPr>
            <a:spLocks noChangeArrowheads="1"/>
          </p:cNvSpPr>
          <p:nvPr/>
        </p:nvSpPr>
        <p:spPr bwMode="auto">
          <a:xfrm>
            <a:off x="3205163" y="6237288"/>
            <a:ext cx="503237" cy="431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800"/>
              <a:t>O</a:t>
            </a:r>
          </a:p>
        </p:txBody>
      </p:sp>
      <p:sp>
        <p:nvSpPr>
          <p:cNvPr id="130" name="Oval 944"/>
          <p:cNvSpPr>
            <a:spLocks noChangeArrowheads="1"/>
          </p:cNvSpPr>
          <p:nvPr/>
        </p:nvSpPr>
        <p:spPr bwMode="auto">
          <a:xfrm>
            <a:off x="7021513" y="5229225"/>
            <a:ext cx="287337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600" b="1"/>
              <a:t>H</a:t>
            </a:r>
            <a:r>
              <a:rPr lang="pt-BR" sz="1600" b="1" baseline="30000"/>
              <a:t>+</a:t>
            </a:r>
          </a:p>
        </p:txBody>
      </p:sp>
      <p:sp>
        <p:nvSpPr>
          <p:cNvPr id="131" name="Rectangle 946"/>
          <p:cNvSpPr>
            <a:spLocks noChangeArrowheads="1"/>
          </p:cNvSpPr>
          <p:nvPr/>
        </p:nvSpPr>
        <p:spPr bwMode="auto">
          <a:xfrm>
            <a:off x="7524750" y="981075"/>
            <a:ext cx="698500" cy="3587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1200" b="1"/>
              <a:t>ADP + Pi</a:t>
            </a:r>
            <a:endParaRPr lang="pt-BR" sz="1200" b="1" baseline="30000"/>
          </a:p>
        </p:txBody>
      </p:sp>
      <p:sp>
        <p:nvSpPr>
          <p:cNvPr id="132" name="Rectangle 947"/>
          <p:cNvSpPr>
            <a:spLocks noChangeArrowheads="1"/>
          </p:cNvSpPr>
          <p:nvPr/>
        </p:nvSpPr>
        <p:spPr bwMode="auto">
          <a:xfrm>
            <a:off x="6156325" y="981075"/>
            <a:ext cx="769938" cy="43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2000" b="1">
                <a:solidFill>
                  <a:srgbClr val="00FFFF"/>
                </a:solidFill>
              </a:rPr>
              <a:t>ATP</a:t>
            </a:r>
            <a:endParaRPr lang="pt-BR" sz="2000" b="1" baseline="30000">
              <a:solidFill>
                <a:srgbClr val="00FFFF"/>
              </a:solidFill>
            </a:endParaRPr>
          </a:p>
        </p:txBody>
      </p:sp>
      <p:grpSp>
        <p:nvGrpSpPr>
          <p:cNvPr id="35" name="Group 948"/>
          <p:cNvGrpSpPr>
            <a:grpSpLocks/>
          </p:cNvGrpSpPr>
          <p:nvPr/>
        </p:nvGrpSpPr>
        <p:grpSpPr bwMode="auto">
          <a:xfrm>
            <a:off x="1546225" y="4149725"/>
            <a:ext cx="649288" cy="817563"/>
            <a:chOff x="385" y="3459"/>
            <a:chExt cx="409" cy="515"/>
          </a:xfrm>
        </p:grpSpPr>
        <p:sp>
          <p:nvSpPr>
            <p:cNvPr id="22598" name="Oval 949"/>
            <p:cNvSpPr>
              <a:spLocks noChangeArrowheads="1"/>
            </p:cNvSpPr>
            <p:nvPr/>
          </p:nvSpPr>
          <p:spPr bwMode="auto">
            <a:xfrm>
              <a:off x="385" y="3656"/>
              <a:ext cx="409" cy="31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800">
                  <a:solidFill>
                    <a:srgbClr val="FFFFCC"/>
                  </a:solidFill>
                </a:rPr>
                <a:t>P680</a:t>
              </a:r>
            </a:p>
          </p:txBody>
        </p:sp>
        <p:sp>
          <p:nvSpPr>
            <p:cNvPr id="22599" name="Oval 950"/>
            <p:cNvSpPr>
              <a:spLocks noChangeArrowheads="1"/>
            </p:cNvSpPr>
            <p:nvPr/>
          </p:nvSpPr>
          <p:spPr bwMode="auto">
            <a:xfrm>
              <a:off x="463" y="3459"/>
              <a:ext cx="227" cy="227"/>
            </a:xfrm>
            <a:prstGeom prst="ellipse">
              <a:avLst/>
            </a:prstGeom>
            <a:solidFill>
              <a:srgbClr val="00FF00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400"/>
                <a:t>Chl</a:t>
              </a:r>
              <a:endParaRPr lang="pt-BR" sz="1400" i="1"/>
            </a:p>
          </p:txBody>
        </p:sp>
      </p:grpSp>
      <p:grpSp>
        <p:nvGrpSpPr>
          <p:cNvPr id="36" name="Group 951"/>
          <p:cNvGrpSpPr>
            <a:grpSpLocks/>
          </p:cNvGrpSpPr>
          <p:nvPr/>
        </p:nvGrpSpPr>
        <p:grpSpPr bwMode="auto">
          <a:xfrm>
            <a:off x="1547813" y="4175125"/>
            <a:ext cx="649287" cy="787400"/>
            <a:chOff x="1564" y="2526"/>
            <a:chExt cx="409" cy="496"/>
          </a:xfrm>
        </p:grpSpPr>
        <p:sp>
          <p:nvSpPr>
            <p:cNvPr id="22596" name="Oval 952"/>
            <p:cNvSpPr>
              <a:spLocks noChangeArrowheads="1"/>
            </p:cNvSpPr>
            <p:nvPr/>
          </p:nvSpPr>
          <p:spPr bwMode="auto">
            <a:xfrm>
              <a:off x="1564" y="2704"/>
              <a:ext cx="409" cy="31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800">
                  <a:solidFill>
                    <a:srgbClr val="FFFFCC"/>
                  </a:solidFill>
                </a:rPr>
                <a:t>P680</a:t>
              </a:r>
            </a:p>
          </p:txBody>
        </p:sp>
        <p:sp>
          <p:nvSpPr>
            <p:cNvPr id="22597" name="Oval 953"/>
            <p:cNvSpPr>
              <a:spLocks noChangeArrowheads="1"/>
            </p:cNvSpPr>
            <p:nvPr/>
          </p:nvSpPr>
          <p:spPr bwMode="auto">
            <a:xfrm>
              <a:off x="1655" y="2526"/>
              <a:ext cx="227" cy="227"/>
            </a:xfrm>
            <a:prstGeom prst="ellipse">
              <a:avLst/>
            </a:prstGeom>
            <a:solidFill>
              <a:srgbClr val="00FF00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400"/>
                <a:t>Chl*</a:t>
              </a:r>
              <a:endParaRPr lang="pt-BR" sz="1400" i="1"/>
            </a:p>
          </p:txBody>
        </p:sp>
      </p:grpSp>
      <p:sp>
        <p:nvSpPr>
          <p:cNvPr id="22573" name="Oval 954"/>
          <p:cNvSpPr>
            <a:spLocks noChangeArrowheads="1"/>
          </p:cNvSpPr>
          <p:nvPr/>
        </p:nvSpPr>
        <p:spPr bwMode="auto">
          <a:xfrm>
            <a:off x="4500563" y="2276475"/>
            <a:ext cx="1152525" cy="2952750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74" name="Text Box 955"/>
          <p:cNvSpPr txBox="1">
            <a:spLocks noChangeArrowheads="1"/>
          </p:cNvSpPr>
          <p:nvPr/>
        </p:nvSpPr>
        <p:spPr bwMode="auto">
          <a:xfrm>
            <a:off x="4708525" y="3068638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PSI</a:t>
            </a:r>
          </a:p>
        </p:txBody>
      </p:sp>
      <p:sp>
        <p:nvSpPr>
          <p:cNvPr id="22575" name="Oval 959"/>
          <p:cNvSpPr>
            <a:spLocks noChangeArrowheads="1"/>
          </p:cNvSpPr>
          <p:nvPr/>
        </p:nvSpPr>
        <p:spPr bwMode="auto">
          <a:xfrm>
            <a:off x="3059113" y="3284538"/>
            <a:ext cx="360362" cy="360362"/>
          </a:xfrm>
          <a:prstGeom prst="ellipse">
            <a:avLst/>
          </a:prstGeom>
          <a:solidFill>
            <a:srgbClr val="CC0066"/>
          </a:solidFill>
          <a:ln w="952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1400" b="1" dirty="0"/>
              <a:t>Q</a:t>
            </a:r>
            <a:r>
              <a:rPr lang="pt-BR" sz="1050" b="1" dirty="0"/>
              <a:t>B</a:t>
            </a:r>
            <a:endParaRPr lang="pt-BR" sz="1400" b="1" dirty="0"/>
          </a:p>
        </p:txBody>
      </p:sp>
      <p:sp>
        <p:nvSpPr>
          <p:cNvPr id="22576" name="Rectangle 960"/>
          <p:cNvSpPr>
            <a:spLocks noChangeArrowheads="1"/>
          </p:cNvSpPr>
          <p:nvPr/>
        </p:nvSpPr>
        <p:spPr bwMode="auto">
          <a:xfrm>
            <a:off x="3492500" y="3717925"/>
            <a:ext cx="358775" cy="431800"/>
          </a:xfrm>
          <a:prstGeom prst="rect">
            <a:avLst/>
          </a:prstGeom>
          <a:solidFill>
            <a:srgbClr val="CC0066"/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1400" b="1"/>
              <a:t>Cyt. </a:t>
            </a:r>
          </a:p>
          <a:p>
            <a:r>
              <a:rPr lang="pt-BR" sz="1400" b="1"/>
              <a:t>b</a:t>
            </a:r>
            <a:r>
              <a:rPr lang="pt-BR" sz="1100" b="1"/>
              <a:t>6</a:t>
            </a:r>
            <a:r>
              <a:rPr lang="pt-BR" sz="1400" i="1"/>
              <a:t>f</a:t>
            </a:r>
          </a:p>
        </p:txBody>
      </p:sp>
      <p:sp>
        <p:nvSpPr>
          <p:cNvPr id="143" name="AutoShape 962"/>
          <p:cNvSpPr>
            <a:spLocks noChangeArrowheads="1"/>
          </p:cNvSpPr>
          <p:nvPr/>
        </p:nvSpPr>
        <p:spPr bwMode="auto">
          <a:xfrm>
            <a:off x="3995738" y="2781300"/>
            <a:ext cx="812800" cy="1589088"/>
          </a:xfrm>
          <a:prstGeom prst="lightningBolt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5400000" scaled="1"/>
          </a:gra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Oval 964"/>
          <p:cNvSpPr>
            <a:spLocks noChangeArrowheads="1"/>
          </p:cNvSpPr>
          <p:nvPr/>
        </p:nvSpPr>
        <p:spPr bwMode="auto">
          <a:xfrm>
            <a:off x="4094163" y="4241800"/>
            <a:ext cx="358775" cy="360363"/>
          </a:xfrm>
          <a:prstGeom prst="ellipse">
            <a:avLst/>
          </a:prstGeom>
          <a:gradFill rotWithShape="1">
            <a:gsLst>
              <a:gs pos="0">
                <a:srgbClr val="333333"/>
              </a:gs>
              <a:gs pos="50000">
                <a:srgbClr val="FFFFFF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/>
              <a:t>é</a:t>
            </a:r>
          </a:p>
        </p:txBody>
      </p:sp>
      <p:sp>
        <p:nvSpPr>
          <p:cNvPr id="145" name="Oval 965"/>
          <p:cNvSpPr>
            <a:spLocks noChangeArrowheads="1"/>
          </p:cNvSpPr>
          <p:nvPr/>
        </p:nvSpPr>
        <p:spPr bwMode="auto">
          <a:xfrm>
            <a:off x="4933950" y="3886200"/>
            <a:ext cx="358775" cy="360363"/>
          </a:xfrm>
          <a:prstGeom prst="ellipse">
            <a:avLst/>
          </a:prstGeom>
          <a:gradFill rotWithShape="1">
            <a:gsLst>
              <a:gs pos="0">
                <a:srgbClr val="333333"/>
              </a:gs>
              <a:gs pos="50000">
                <a:srgbClr val="FFFFFF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/>
              <a:t>é</a:t>
            </a:r>
          </a:p>
        </p:txBody>
      </p:sp>
      <p:sp>
        <p:nvSpPr>
          <p:cNvPr id="146" name="Oval 966"/>
          <p:cNvSpPr>
            <a:spLocks noChangeArrowheads="1"/>
          </p:cNvSpPr>
          <p:nvPr/>
        </p:nvSpPr>
        <p:spPr bwMode="auto">
          <a:xfrm>
            <a:off x="1619250" y="4940300"/>
            <a:ext cx="358775" cy="360363"/>
          </a:xfrm>
          <a:prstGeom prst="ellipse">
            <a:avLst/>
          </a:prstGeom>
          <a:gradFill rotWithShape="1">
            <a:gsLst>
              <a:gs pos="0">
                <a:srgbClr val="333333"/>
              </a:gs>
              <a:gs pos="50000">
                <a:srgbClr val="FFFFFF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/>
              <a:t>é</a:t>
            </a:r>
          </a:p>
        </p:txBody>
      </p:sp>
      <p:grpSp>
        <p:nvGrpSpPr>
          <p:cNvPr id="38" name="Group 967"/>
          <p:cNvGrpSpPr>
            <a:grpSpLocks/>
          </p:cNvGrpSpPr>
          <p:nvPr/>
        </p:nvGrpSpPr>
        <p:grpSpPr bwMode="auto">
          <a:xfrm>
            <a:off x="4786313" y="4229100"/>
            <a:ext cx="649287" cy="784225"/>
            <a:chOff x="2967" y="2595"/>
            <a:chExt cx="409" cy="494"/>
          </a:xfrm>
        </p:grpSpPr>
        <p:sp>
          <p:nvSpPr>
            <p:cNvPr id="22594" name="Oval 968"/>
            <p:cNvSpPr>
              <a:spLocks noChangeArrowheads="1"/>
            </p:cNvSpPr>
            <p:nvPr/>
          </p:nvSpPr>
          <p:spPr bwMode="auto">
            <a:xfrm>
              <a:off x="2967" y="2771"/>
              <a:ext cx="409" cy="31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800">
                  <a:solidFill>
                    <a:srgbClr val="FFFFCC"/>
                  </a:solidFill>
                </a:rPr>
                <a:t>P700</a:t>
              </a:r>
            </a:p>
          </p:txBody>
        </p:sp>
        <p:sp>
          <p:nvSpPr>
            <p:cNvPr id="22595" name="Oval 969"/>
            <p:cNvSpPr>
              <a:spLocks noChangeArrowheads="1"/>
            </p:cNvSpPr>
            <p:nvPr/>
          </p:nvSpPr>
          <p:spPr bwMode="auto">
            <a:xfrm>
              <a:off x="3061" y="2595"/>
              <a:ext cx="227" cy="227"/>
            </a:xfrm>
            <a:prstGeom prst="ellipse">
              <a:avLst/>
            </a:prstGeom>
            <a:solidFill>
              <a:srgbClr val="00FF00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400"/>
                <a:t>Chl*</a:t>
              </a:r>
              <a:endParaRPr lang="pt-BR" sz="1400" i="1"/>
            </a:p>
          </p:txBody>
        </p:sp>
      </p:grpSp>
      <p:grpSp>
        <p:nvGrpSpPr>
          <p:cNvPr id="39" name="Group 970"/>
          <p:cNvGrpSpPr>
            <a:grpSpLocks/>
          </p:cNvGrpSpPr>
          <p:nvPr/>
        </p:nvGrpSpPr>
        <p:grpSpPr bwMode="auto">
          <a:xfrm>
            <a:off x="4787900" y="4183063"/>
            <a:ext cx="649288" cy="827087"/>
            <a:chOff x="3514" y="2568"/>
            <a:chExt cx="409" cy="521"/>
          </a:xfrm>
        </p:grpSpPr>
        <p:sp>
          <p:nvSpPr>
            <p:cNvPr id="22592" name="Oval 971"/>
            <p:cNvSpPr>
              <a:spLocks noChangeArrowheads="1"/>
            </p:cNvSpPr>
            <p:nvPr/>
          </p:nvSpPr>
          <p:spPr bwMode="auto">
            <a:xfrm>
              <a:off x="3514" y="2771"/>
              <a:ext cx="409" cy="31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800">
                  <a:solidFill>
                    <a:srgbClr val="FFFFCC"/>
                  </a:solidFill>
                </a:rPr>
                <a:t>P700</a:t>
              </a:r>
            </a:p>
          </p:txBody>
        </p:sp>
        <p:sp>
          <p:nvSpPr>
            <p:cNvPr id="22593" name="Oval 972"/>
            <p:cNvSpPr>
              <a:spLocks noChangeArrowheads="1"/>
            </p:cNvSpPr>
            <p:nvPr/>
          </p:nvSpPr>
          <p:spPr bwMode="auto">
            <a:xfrm>
              <a:off x="3611" y="2568"/>
              <a:ext cx="227" cy="227"/>
            </a:xfrm>
            <a:prstGeom prst="ellipse">
              <a:avLst/>
            </a:prstGeom>
            <a:solidFill>
              <a:srgbClr val="00FF00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400"/>
                <a:t>Chl</a:t>
              </a:r>
              <a:endParaRPr lang="pt-BR" sz="1400" i="1"/>
            </a:p>
          </p:txBody>
        </p:sp>
      </p:grpSp>
      <p:grpSp>
        <p:nvGrpSpPr>
          <p:cNvPr id="40" name="Group 976"/>
          <p:cNvGrpSpPr>
            <a:grpSpLocks/>
          </p:cNvGrpSpPr>
          <p:nvPr/>
        </p:nvGrpSpPr>
        <p:grpSpPr bwMode="auto">
          <a:xfrm>
            <a:off x="4787900" y="4221163"/>
            <a:ext cx="649288" cy="784225"/>
            <a:chOff x="2967" y="2595"/>
            <a:chExt cx="409" cy="494"/>
          </a:xfrm>
        </p:grpSpPr>
        <p:sp>
          <p:nvSpPr>
            <p:cNvPr id="22590" name="Oval 977"/>
            <p:cNvSpPr>
              <a:spLocks noChangeArrowheads="1"/>
            </p:cNvSpPr>
            <p:nvPr/>
          </p:nvSpPr>
          <p:spPr bwMode="auto">
            <a:xfrm>
              <a:off x="2967" y="2771"/>
              <a:ext cx="409" cy="31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800">
                  <a:solidFill>
                    <a:srgbClr val="FFFFCC"/>
                  </a:solidFill>
                </a:rPr>
                <a:t>P700</a:t>
              </a:r>
            </a:p>
          </p:txBody>
        </p:sp>
        <p:sp>
          <p:nvSpPr>
            <p:cNvPr id="22591" name="Oval 978"/>
            <p:cNvSpPr>
              <a:spLocks noChangeArrowheads="1"/>
            </p:cNvSpPr>
            <p:nvPr/>
          </p:nvSpPr>
          <p:spPr bwMode="auto">
            <a:xfrm>
              <a:off x="3061" y="2595"/>
              <a:ext cx="227" cy="227"/>
            </a:xfrm>
            <a:prstGeom prst="ellipse">
              <a:avLst/>
            </a:prstGeom>
            <a:solidFill>
              <a:srgbClr val="00FF00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400"/>
                <a:t>Chl*</a:t>
              </a:r>
              <a:endParaRPr lang="pt-BR" sz="1400" i="1"/>
            </a:p>
          </p:txBody>
        </p:sp>
      </p:grpSp>
      <p:sp>
        <p:nvSpPr>
          <p:cNvPr id="22584" name="Text Box 985"/>
          <p:cNvSpPr txBox="1">
            <a:spLocks noChangeArrowheads="1"/>
          </p:cNvSpPr>
          <p:nvPr/>
        </p:nvSpPr>
        <p:spPr bwMode="auto">
          <a:xfrm>
            <a:off x="3111500" y="496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pSp>
        <p:nvGrpSpPr>
          <p:cNvPr id="41" name="Group 987"/>
          <p:cNvGrpSpPr>
            <a:grpSpLocks/>
          </p:cNvGrpSpPr>
          <p:nvPr/>
        </p:nvGrpSpPr>
        <p:grpSpPr bwMode="auto">
          <a:xfrm>
            <a:off x="1547813" y="4149725"/>
            <a:ext cx="649287" cy="817563"/>
            <a:chOff x="385" y="3459"/>
            <a:chExt cx="409" cy="515"/>
          </a:xfrm>
        </p:grpSpPr>
        <p:sp>
          <p:nvSpPr>
            <p:cNvPr id="22588" name="Oval 988"/>
            <p:cNvSpPr>
              <a:spLocks noChangeArrowheads="1"/>
            </p:cNvSpPr>
            <p:nvPr/>
          </p:nvSpPr>
          <p:spPr bwMode="auto">
            <a:xfrm>
              <a:off x="385" y="3656"/>
              <a:ext cx="409" cy="31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800">
                  <a:solidFill>
                    <a:srgbClr val="FFFFCC"/>
                  </a:solidFill>
                </a:rPr>
                <a:t>P680</a:t>
              </a:r>
            </a:p>
          </p:txBody>
        </p:sp>
        <p:sp>
          <p:nvSpPr>
            <p:cNvPr id="22589" name="Oval 989"/>
            <p:cNvSpPr>
              <a:spLocks noChangeArrowheads="1"/>
            </p:cNvSpPr>
            <p:nvPr/>
          </p:nvSpPr>
          <p:spPr bwMode="auto">
            <a:xfrm>
              <a:off x="463" y="3459"/>
              <a:ext cx="227" cy="227"/>
            </a:xfrm>
            <a:prstGeom prst="ellipse">
              <a:avLst/>
            </a:prstGeom>
            <a:solidFill>
              <a:srgbClr val="00FF00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400"/>
                <a:t>Chl</a:t>
              </a:r>
              <a:endParaRPr lang="pt-BR" sz="1400" i="1"/>
            </a:p>
          </p:txBody>
        </p:sp>
      </p:grpSp>
      <p:sp>
        <p:nvSpPr>
          <p:cNvPr id="160" name="Oval 994"/>
          <p:cNvSpPr>
            <a:spLocks noChangeArrowheads="1"/>
          </p:cNvSpPr>
          <p:nvPr/>
        </p:nvSpPr>
        <p:spPr bwMode="auto">
          <a:xfrm>
            <a:off x="2484438" y="1846263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600" b="1"/>
              <a:t>H</a:t>
            </a:r>
            <a:r>
              <a:rPr lang="pt-BR" sz="1600" b="1" baseline="30000"/>
              <a:t>+</a:t>
            </a:r>
          </a:p>
        </p:txBody>
      </p:sp>
      <p:sp>
        <p:nvSpPr>
          <p:cNvPr id="161" name="Oval 995"/>
          <p:cNvSpPr>
            <a:spLocks noChangeArrowheads="1"/>
          </p:cNvSpPr>
          <p:nvPr/>
        </p:nvSpPr>
        <p:spPr bwMode="auto">
          <a:xfrm>
            <a:off x="4932363" y="1341438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600" b="1"/>
              <a:t>H</a:t>
            </a:r>
            <a:r>
              <a:rPr lang="pt-BR" sz="1600" b="1" baseline="3000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11042 -0.19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5764 0.26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C 0.06406 0.07199 0.1283 0.14421 0.125 0.20185 C 0.1217 0.25949 -0.01025 0.29329 -0.01945 0.3463 C -0.02865 0.39931 0.05295 0.4882 0.06944 0.52037 C 0.08593 0.55255 0.08246 0.5456 0.07916 0.53889 " pathEditMode="relative" ptsTypes="aaaaA">
                                      <p:cBhvr>
                                        <p:cTn id="4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69 L 0.05625 0.0023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12188 -0.2187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0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-0.00532 L -0.60225 -0.19421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3.05556E-6 -0.6824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-0.00278 L -0.66406 -0.03148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5" grpId="1" animBg="1"/>
      <p:bldP spid="120" grpId="0" animBg="1"/>
      <p:bldP spid="120" grpId="1" animBg="1"/>
      <p:bldP spid="120" grpId="2" animBg="1"/>
      <p:bldP spid="121" grpId="0" animBg="1"/>
      <p:bldP spid="121" grpId="1" animBg="1"/>
      <p:bldP spid="122" grpId="0" animBg="1"/>
      <p:bldP spid="122" grpId="1" animBg="1"/>
      <p:bldP spid="127" grpId="0" animBg="1"/>
      <p:bldP spid="127" grpId="1" animBg="1"/>
      <p:bldP spid="127" grpId="2" animBg="1"/>
      <p:bldP spid="128" grpId="0" animBg="1"/>
      <p:bldP spid="129" grpId="0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43" grpId="0" animBg="1"/>
      <p:bldP spid="143" grpId="1" animBg="1"/>
      <p:bldP spid="144" grpId="0" animBg="1"/>
      <p:bldP spid="144" grpId="1" animBg="1"/>
      <p:bldP spid="144" grpId="2" animBg="1"/>
      <p:bldP spid="145" grpId="0" animBg="1"/>
      <p:bldP spid="145" grpId="1" animBg="1"/>
      <p:bldP spid="145" grpId="2" animBg="1"/>
      <p:bldP spid="146" grpId="0" animBg="1"/>
      <p:bldP spid="146" grpId="1" animBg="1"/>
      <p:bldP spid="160" grpId="0" animBg="1"/>
      <p:bldP spid="160" grpId="1" animBg="1"/>
      <p:bldP spid="161" grpId="0" animBg="1"/>
      <p:bldP spid="16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96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solidFill>
                  <a:srgbClr val="800606"/>
                </a:solidFill>
              </a:rPr>
              <a:t>REAÇÕES LUMINOSAS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466850"/>
            <a:ext cx="7786688" cy="439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85"/>
          <p:cNvSpPr txBox="1">
            <a:spLocks noChangeArrowheads="1"/>
          </p:cNvSpPr>
          <p:nvPr/>
        </p:nvSpPr>
        <p:spPr bwMode="auto">
          <a:xfrm>
            <a:off x="214313" y="1052513"/>
            <a:ext cx="6705600" cy="830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pt-BR" sz="2400" b="1">
                <a:solidFill>
                  <a:srgbClr val="800606"/>
                </a:solidFill>
                <a:sym typeface="Wingdings" pitchFamily="2" charset="2"/>
              </a:rPr>
              <a:t> </a:t>
            </a:r>
            <a:r>
              <a:rPr lang="pt-BR" sz="2400" b="1">
                <a:sym typeface="Symbol" pitchFamily="18" charset="2"/>
              </a:rPr>
              <a:t>Fotofosforilação cíclica</a:t>
            </a:r>
          </a:p>
          <a:p>
            <a:pPr algn="just"/>
            <a:r>
              <a:rPr lang="pt-BR" sz="2400" b="1">
                <a:sym typeface="Symbol" pitchFamily="18" charset="2"/>
              </a:rPr>
              <a:t> </a:t>
            </a:r>
            <a:r>
              <a:rPr lang="pt-BR" sz="2400"/>
              <a:t> </a:t>
            </a:r>
          </a:p>
        </p:txBody>
      </p:sp>
      <p:grpSp>
        <p:nvGrpSpPr>
          <p:cNvPr id="2" name="Group 847"/>
          <p:cNvGrpSpPr>
            <a:grpSpLocks/>
          </p:cNvGrpSpPr>
          <p:nvPr/>
        </p:nvGrpSpPr>
        <p:grpSpPr bwMode="auto">
          <a:xfrm>
            <a:off x="-180975" y="1428750"/>
            <a:ext cx="9480550" cy="5429250"/>
            <a:chOff x="-114" y="900"/>
            <a:chExt cx="5972" cy="3420"/>
          </a:xfrm>
        </p:grpSpPr>
        <p:sp>
          <p:nvSpPr>
            <p:cNvPr id="24636" name="Rectangle 409"/>
            <p:cNvSpPr>
              <a:spLocks noChangeArrowheads="1"/>
            </p:cNvSpPr>
            <p:nvPr/>
          </p:nvSpPr>
          <p:spPr bwMode="auto">
            <a:xfrm>
              <a:off x="0" y="1570"/>
              <a:ext cx="930" cy="1452"/>
            </a:xfrm>
            <a:prstGeom prst="rect">
              <a:avLst/>
            </a:prstGeom>
            <a:solidFill>
              <a:srgbClr val="CCFFCC">
                <a:alpha val="8117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846"/>
            <p:cNvGrpSpPr>
              <a:grpSpLocks/>
            </p:cNvGrpSpPr>
            <p:nvPr/>
          </p:nvGrpSpPr>
          <p:grpSpPr bwMode="auto">
            <a:xfrm>
              <a:off x="-114" y="900"/>
              <a:ext cx="5972" cy="3420"/>
              <a:chOff x="-114" y="900"/>
              <a:chExt cx="5972" cy="3420"/>
            </a:xfrm>
          </p:grpSpPr>
          <p:grpSp>
            <p:nvGrpSpPr>
              <p:cNvPr id="4" name="Group 813"/>
              <p:cNvGrpSpPr>
                <a:grpSpLocks/>
              </p:cNvGrpSpPr>
              <p:nvPr/>
            </p:nvGrpSpPr>
            <p:grpSpPr bwMode="auto">
              <a:xfrm>
                <a:off x="-114" y="900"/>
                <a:ext cx="5972" cy="3420"/>
                <a:chOff x="-114" y="900"/>
                <a:chExt cx="5972" cy="3420"/>
              </a:xfrm>
            </p:grpSpPr>
            <p:sp>
              <p:nvSpPr>
                <p:cNvPr id="24687" name="Rectangle 410"/>
                <p:cNvSpPr>
                  <a:spLocks noChangeArrowheads="1"/>
                </p:cNvSpPr>
                <p:nvPr/>
              </p:nvSpPr>
              <p:spPr bwMode="auto">
                <a:xfrm>
                  <a:off x="1429" y="1570"/>
                  <a:ext cx="1905" cy="1452"/>
                </a:xfrm>
                <a:prstGeom prst="rect">
                  <a:avLst/>
                </a:prstGeom>
                <a:solidFill>
                  <a:srgbClr val="CCFFCC">
                    <a:alpha val="8117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5" name="Group 810"/>
                <p:cNvGrpSpPr>
                  <a:grpSpLocks/>
                </p:cNvGrpSpPr>
                <p:nvPr/>
              </p:nvGrpSpPr>
              <p:grpSpPr bwMode="auto">
                <a:xfrm>
                  <a:off x="-114" y="900"/>
                  <a:ext cx="5972" cy="3420"/>
                  <a:chOff x="-114" y="900"/>
                  <a:chExt cx="5972" cy="3420"/>
                </a:xfrm>
              </p:grpSpPr>
              <p:sp>
                <p:nvSpPr>
                  <p:cNvPr id="24689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-114" y="3005"/>
                    <a:ext cx="5874" cy="1315"/>
                  </a:xfrm>
                  <a:prstGeom prst="rect">
                    <a:avLst/>
                  </a:prstGeom>
                  <a:solidFill>
                    <a:srgbClr val="993300">
                      <a:alpha val="58823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6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3424" y="900"/>
                    <a:ext cx="2434" cy="2405"/>
                    <a:chOff x="3424" y="900"/>
                    <a:chExt cx="2434" cy="2405"/>
                  </a:xfrm>
                </p:grpSpPr>
                <p:grpSp>
                  <p:nvGrpSpPr>
                    <p:cNvPr id="7" name="Group 8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4" y="901"/>
                      <a:ext cx="2434" cy="2404"/>
                      <a:chOff x="3424" y="901"/>
                      <a:chExt cx="2434" cy="2404"/>
                    </a:xfrm>
                  </p:grpSpPr>
                  <p:sp>
                    <p:nvSpPr>
                      <p:cNvPr id="24693" name="Rectangle 4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24" y="1614"/>
                        <a:ext cx="2336" cy="1452"/>
                      </a:xfrm>
                      <a:prstGeom prst="rect">
                        <a:avLst/>
                      </a:prstGeom>
                      <a:solidFill>
                        <a:srgbClr val="CCFFCC">
                          <a:alpha val="81175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" name="Group 4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02" y="1472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4753" name="AutoShape 4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4754" name="AutoShape 4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4" name="Oval 4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9" name="Group 4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1478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4748" name="AutoShape 4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4749" name="AutoShape 4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1" name="Oval 4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10" name="Group 4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72" y="1493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4743" name="AutoShape 4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4744" name="AutoShape 4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18" name="Oval 4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11" name="Group 4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404" y="1502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4738" name="AutoShape 4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4739" name="AutoShape 4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15" name="Oval 4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12" name="Group 488"/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4689" y="2446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4733" name="AutoShape 4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4734" name="AutoShape 4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12" name="Oval 4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13" name="Group 492"/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4921" y="2446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4728" name="AutoShape 4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4729" name="AutoShape 4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09" name="Oval 4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14" name="Group 496"/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5156" y="2462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4723" name="AutoShape 4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4724" name="AutoShape 4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06" name="Oval 4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15" name="Group 500"/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5399" y="2462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4718" name="AutoShape 5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4719" name="AutoShape 5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03" name="Oval 5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16" name="Group 504"/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5631" y="2464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4713" name="AutoShape 5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4714" name="AutoShape 5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00" name="Oval 5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17" name="Group 5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31" y="1512"/>
                        <a:ext cx="227" cy="841"/>
                        <a:chOff x="22" y="1434"/>
                        <a:chExt cx="227" cy="841"/>
                      </a:xfrm>
                    </p:grpSpPr>
                    <p:sp>
                      <p:nvSpPr>
                        <p:cNvPr id="24708" name="AutoShape 5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" y="1776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79999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4709" name="AutoShape 5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" y="1773"/>
                          <a:ext cx="46" cy="499"/>
                        </a:xfrm>
                        <a:prstGeom prst="flowChartTerminator">
                          <a:avLst/>
                        </a:prstGeom>
                        <a:solidFill>
                          <a:srgbClr val="339966">
                            <a:alpha val="85881"/>
                          </a:srgbClr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97" name="Oval 5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" y="1434"/>
                          <a:ext cx="227" cy="362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  <a:gs pos="50000">
                              <a:srgbClr val="FF0000">
                                <a:alpha val="82001"/>
                              </a:srgbClr>
                            </a:gs>
                            <a:gs pos="100000">
                              <a:srgbClr val="FF0000">
                                <a:gamma/>
                                <a:shade val="46275"/>
                                <a:invGamma/>
                              </a:srgbClr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de-DE"/>
                        </a:p>
                      </p:txBody>
                    </p:sp>
                  </p:grpSp>
                  <p:grpSp>
                    <p:nvGrpSpPr>
                      <p:cNvPr id="18" name="Group 8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14" y="901"/>
                        <a:ext cx="616" cy="2364"/>
                        <a:chOff x="4214" y="901"/>
                        <a:chExt cx="616" cy="2364"/>
                      </a:xfrm>
                    </p:grpSpPr>
                    <p:sp>
                      <p:nvSpPr>
                        <p:cNvPr id="24705" name="Rectangle 5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86" y="1570"/>
                          <a:ext cx="453" cy="1695"/>
                        </a:xfrm>
                        <a:prstGeom prst="rect">
                          <a:avLst/>
                        </a:prstGeom>
                        <a:solidFill>
                          <a:schemeClr val="hlink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4706" name="Oval 5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14" y="901"/>
                          <a:ext cx="590" cy="816"/>
                        </a:xfrm>
                        <a:prstGeom prst="ellipse">
                          <a:avLst/>
                        </a:prstGeom>
                        <a:solidFill>
                          <a:schemeClr val="hlink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4707" name="Text Box 5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53" y="992"/>
                          <a:ext cx="577" cy="4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pt-BR" sz="2000"/>
                            <a:t>ATP</a:t>
                          </a:r>
                        </a:p>
                        <a:p>
                          <a:r>
                            <a:rPr lang="pt-BR" sz="2000"/>
                            <a:t>Sintase</a:t>
                          </a:r>
                        </a:p>
                      </p:txBody>
                    </p:sp>
                  </p:grpSp>
                </p:grpSp>
                <p:sp>
                  <p:nvSpPr>
                    <p:cNvPr id="24692" name="Text Box 5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23" y="900"/>
                      <a:ext cx="937" cy="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pt-BR" sz="2800" b="1"/>
                        <a:t>Estroma</a:t>
                      </a:r>
                    </a:p>
                  </p:txBody>
                </p:sp>
              </p:grpSp>
            </p:grpSp>
          </p:grpSp>
          <p:grpSp>
            <p:nvGrpSpPr>
              <p:cNvPr id="19" name="Group 814"/>
              <p:cNvGrpSpPr>
                <a:grpSpLocks/>
              </p:cNvGrpSpPr>
              <p:nvPr/>
            </p:nvGrpSpPr>
            <p:grpSpPr bwMode="auto">
              <a:xfrm>
                <a:off x="13" y="1434"/>
                <a:ext cx="227" cy="841"/>
                <a:chOff x="22" y="1434"/>
                <a:chExt cx="227" cy="841"/>
              </a:xfrm>
            </p:grpSpPr>
            <p:sp>
              <p:nvSpPr>
                <p:cNvPr id="24682" name="AutoShape 815"/>
                <p:cNvSpPr>
                  <a:spLocks noChangeArrowheads="1"/>
                </p:cNvSpPr>
                <p:nvPr/>
              </p:nvSpPr>
              <p:spPr bwMode="auto">
                <a:xfrm>
                  <a:off x="67" y="1776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7999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683" name="AutoShape 816"/>
                <p:cNvSpPr>
                  <a:spLocks noChangeArrowheads="1"/>
                </p:cNvSpPr>
                <p:nvPr/>
              </p:nvSpPr>
              <p:spPr bwMode="auto">
                <a:xfrm>
                  <a:off x="158" y="1773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8588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72" name="Oval 817"/>
                <p:cNvSpPr>
                  <a:spLocks noChangeArrowheads="1"/>
                </p:cNvSpPr>
                <p:nvPr/>
              </p:nvSpPr>
              <p:spPr bwMode="auto">
                <a:xfrm>
                  <a:off x="22" y="1434"/>
                  <a:ext cx="22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>
                        <a:alpha val="82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20" name="Group 818"/>
              <p:cNvGrpSpPr>
                <a:grpSpLocks/>
              </p:cNvGrpSpPr>
              <p:nvPr/>
            </p:nvGrpSpPr>
            <p:grpSpPr bwMode="auto">
              <a:xfrm>
                <a:off x="248" y="1440"/>
                <a:ext cx="227" cy="841"/>
                <a:chOff x="22" y="1434"/>
                <a:chExt cx="227" cy="841"/>
              </a:xfrm>
            </p:grpSpPr>
            <p:sp>
              <p:nvSpPr>
                <p:cNvPr id="24677" name="AutoShape 819"/>
                <p:cNvSpPr>
                  <a:spLocks noChangeArrowheads="1"/>
                </p:cNvSpPr>
                <p:nvPr/>
              </p:nvSpPr>
              <p:spPr bwMode="auto">
                <a:xfrm>
                  <a:off x="67" y="1776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7999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678" name="AutoShape 820"/>
                <p:cNvSpPr>
                  <a:spLocks noChangeArrowheads="1"/>
                </p:cNvSpPr>
                <p:nvPr/>
              </p:nvSpPr>
              <p:spPr bwMode="auto">
                <a:xfrm>
                  <a:off x="158" y="1773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8588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9" name="Oval 821"/>
                <p:cNvSpPr>
                  <a:spLocks noChangeArrowheads="1"/>
                </p:cNvSpPr>
                <p:nvPr/>
              </p:nvSpPr>
              <p:spPr bwMode="auto">
                <a:xfrm>
                  <a:off x="22" y="1434"/>
                  <a:ext cx="22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>
                        <a:alpha val="82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21" name="Group 822"/>
              <p:cNvGrpSpPr>
                <a:grpSpLocks/>
              </p:cNvGrpSpPr>
              <p:nvPr/>
            </p:nvGrpSpPr>
            <p:grpSpPr bwMode="auto">
              <a:xfrm>
                <a:off x="483" y="1455"/>
                <a:ext cx="227" cy="841"/>
                <a:chOff x="22" y="1434"/>
                <a:chExt cx="227" cy="841"/>
              </a:xfrm>
            </p:grpSpPr>
            <p:sp>
              <p:nvSpPr>
                <p:cNvPr id="24672" name="AutoShape 823"/>
                <p:cNvSpPr>
                  <a:spLocks noChangeArrowheads="1"/>
                </p:cNvSpPr>
                <p:nvPr/>
              </p:nvSpPr>
              <p:spPr bwMode="auto">
                <a:xfrm>
                  <a:off x="67" y="1776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7999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673" name="AutoShape 824"/>
                <p:cNvSpPr>
                  <a:spLocks noChangeArrowheads="1"/>
                </p:cNvSpPr>
                <p:nvPr/>
              </p:nvSpPr>
              <p:spPr bwMode="auto">
                <a:xfrm>
                  <a:off x="158" y="1773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8588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6" name="Oval 825"/>
                <p:cNvSpPr>
                  <a:spLocks noChangeArrowheads="1"/>
                </p:cNvSpPr>
                <p:nvPr/>
              </p:nvSpPr>
              <p:spPr bwMode="auto">
                <a:xfrm>
                  <a:off x="22" y="1434"/>
                  <a:ext cx="22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>
                        <a:alpha val="82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22" name="Group 826"/>
              <p:cNvGrpSpPr>
                <a:grpSpLocks/>
              </p:cNvGrpSpPr>
              <p:nvPr/>
            </p:nvGrpSpPr>
            <p:grpSpPr bwMode="auto">
              <a:xfrm>
                <a:off x="724" y="1464"/>
                <a:ext cx="227" cy="841"/>
                <a:chOff x="22" y="1434"/>
                <a:chExt cx="227" cy="841"/>
              </a:xfrm>
            </p:grpSpPr>
            <p:sp>
              <p:nvSpPr>
                <p:cNvPr id="24667" name="AutoShape 827"/>
                <p:cNvSpPr>
                  <a:spLocks noChangeArrowheads="1"/>
                </p:cNvSpPr>
                <p:nvPr/>
              </p:nvSpPr>
              <p:spPr bwMode="auto">
                <a:xfrm>
                  <a:off x="67" y="1776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7999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668" name="AutoShape 828"/>
                <p:cNvSpPr>
                  <a:spLocks noChangeArrowheads="1"/>
                </p:cNvSpPr>
                <p:nvPr/>
              </p:nvSpPr>
              <p:spPr bwMode="auto">
                <a:xfrm>
                  <a:off x="158" y="1773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8588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3" name="Oval 829"/>
                <p:cNvSpPr>
                  <a:spLocks noChangeArrowheads="1"/>
                </p:cNvSpPr>
                <p:nvPr/>
              </p:nvSpPr>
              <p:spPr bwMode="auto">
                <a:xfrm>
                  <a:off x="22" y="1434"/>
                  <a:ext cx="22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>
                        <a:alpha val="82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23" name="Group 830"/>
              <p:cNvGrpSpPr>
                <a:grpSpLocks/>
              </p:cNvGrpSpPr>
              <p:nvPr/>
            </p:nvGrpSpPr>
            <p:grpSpPr bwMode="auto">
              <a:xfrm rot="10800000">
                <a:off x="0" y="2408"/>
                <a:ext cx="227" cy="841"/>
                <a:chOff x="22" y="1434"/>
                <a:chExt cx="227" cy="841"/>
              </a:xfrm>
            </p:grpSpPr>
            <p:sp>
              <p:nvSpPr>
                <p:cNvPr id="24662" name="AutoShape 831"/>
                <p:cNvSpPr>
                  <a:spLocks noChangeArrowheads="1"/>
                </p:cNvSpPr>
                <p:nvPr/>
              </p:nvSpPr>
              <p:spPr bwMode="auto">
                <a:xfrm>
                  <a:off x="67" y="1776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7999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663" name="AutoShape 832"/>
                <p:cNvSpPr>
                  <a:spLocks noChangeArrowheads="1"/>
                </p:cNvSpPr>
                <p:nvPr/>
              </p:nvSpPr>
              <p:spPr bwMode="auto">
                <a:xfrm>
                  <a:off x="158" y="1773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8588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0" name="Oval 833"/>
                <p:cNvSpPr>
                  <a:spLocks noChangeArrowheads="1"/>
                </p:cNvSpPr>
                <p:nvPr/>
              </p:nvSpPr>
              <p:spPr bwMode="auto">
                <a:xfrm>
                  <a:off x="22" y="1434"/>
                  <a:ext cx="22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>
                        <a:alpha val="82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24" name="Group 834"/>
              <p:cNvGrpSpPr>
                <a:grpSpLocks/>
              </p:cNvGrpSpPr>
              <p:nvPr/>
            </p:nvGrpSpPr>
            <p:grpSpPr bwMode="auto">
              <a:xfrm rot="10800000">
                <a:off x="232" y="2408"/>
                <a:ext cx="227" cy="841"/>
                <a:chOff x="22" y="1434"/>
                <a:chExt cx="227" cy="841"/>
              </a:xfrm>
            </p:grpSpPr>
            <p:sp>
              <p:nvSpPr>
                <p:cNvPr id="24657" name="AutoShape 835"/>
                <p:cNvSpPr>
                  <a:spLocks noChangeArrowheads="1"/>
                </p:cNvSpPr>
                <p:nvPr/>
              </p:nvSpPr>
              <p:spPr bwMode="auto">
                <a:xfrm>
                  <a:off x="67" y="1776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7999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658" name="AutoShape 836"/>
                <p:cNvSpPr>
                  <a:spLocks noChangeArrowheads="1"/>
                </p:cNvSpPr>
                <p:nvPr/>
              </p:nvSpPr>
              <p:spPr bwMode="auto">
                <a:xfrm>
                  <a:off x="158" y="1773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8588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57" name="Oval 837"/>
                <p:cNvSpPr>
                  <a:spLocks noChangeArrowheads="1"/>
                </p:cNvSpPr>
                <p:nvPr/>
              </p:nvSpPr>
              <p:spPr bwMode="auto">
                <a:xfrm>
                  <a:off x="22" y="1434"/>
                  <a:ext cx="22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>
                        <a:alpha val="82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25" name="Group 838"/>
              <p:cNvGrpSpPr>
                <a:grpSpLocks/>
              </p:cNvGrpSpPr>
              <p:nvPr/>
            </p:nvGrpSpPr>
            <p:grpSpPr bwMode="auto">
              <a:xfrm rot="10800000">
                <a:off x="467" y="2424"/>
                <a:ext cx="227" cy="841"/>
                <a:chOff x="22" y="1434"/>
                <a:chExt cx="227" cy="841"/>
              </a:xfrm>
            </p:grpSpPr>
            <p:sp>
              <p:nvSpPr>
                <p:cNvPr id="24652" name="AutoShape 839"/>
                <p:cNvSpPr>
                  <a:spLocks noChangeArrowheads="1"/>
                </p:cNvSpPr>
                <p:nvPr/>
              </p:nvSpPr>
              <p:spPr bwMode="auto">
                <a:xfrm>
                  <a:off x="67" y="1776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7999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653" name="AutoShape 840"/>
                <p:cNvSpPr>
                  <a:spLocks noChangeArrowheads="1"/>
                </p:cNvSpPr>
                <p:nvPr/>
              </p:nvSpPr>
              <p:spPr bwMode="auto">
                <a:xfrm>
                  <a:off x="158" y="1773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8588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54" name="Oval 841"/>
                <p:cNvSpPr>
                  <a:spLocks noChangeArrowheads="1"/>
                </p:cNvSpPr>
                <p:nvPr/>
              </p:nvSpPr>
              <p:spPr bwMode="auto">
                <a:xfrm>
                  <a:off x="22" y="1434"/>
                  <a:ext cx="22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>
                        <a:alpha val="82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26" name="Group 842"/>
              <p:cNvGrpSpPr>
                <a:grpSpLocks/>
              </p:cNvGrpSpPr>
              <p:nvPr/>
            </p:nvGrpSpPr>
            <p:grpSpPr bwMode="auto">
              <a:xfrm rot="10800000">
                <a:off x="710" y="2424"/>
                <a:ext cx="227" cy="841"/>
                <a:chOff x="22" y="1434"/>
                <a:chExt cx="227" cy="841"/>
              </a:xfrm>
            </p:grpSpPr>
            <p:sp>
              <p:nvSpPr>
                <p:cNvPr id="24647" name="AutoShape 843"/>
                <p:cNvSpPr>
                  <a:spLocks noChangeArrowheads="1"/>
                </p:cNvSpPr>
                <p:nvPr/>
              </p:nvSpPr>
              <p:spPr bwMode="auto">
                <a:xfrm>
                  <a:off x="67" y="1776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7999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648" name="AutoShape 844"/>
                <p:cNvSpPr>
                  <a:spLocks noChangeArrowheads="1"/>
                </p:cNvSpPr>
                <p:nvPr/>
              </p:nvSpPr>
              <p:spPr bwMode="auto">
                <a:xfrm>
                  <a:off x="158" y="1773"/>
                  <a:ext cx="46" cy="499"/>
                </a:xfrm>
                <a:prstGeom prst="flowChartTerminator">
                  <a:avLst/>
                </a:prstGeom>
                <a:solidFill>
                  <a:srgbClr val="339966">
                    <a:alpha val="8588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51" name="Oval 845"/>
                <p:cNvSpPr>
                  <a:spLocks noChangeArrowheads="1"/>
                </p:cNvSpPr>
                <p:nvPr/>
              </p:nvSpPr>
              <p:spPr bwMode="auto">
                <a:xfrm>
                  <a:off x="22" y="1434"/>
                  <a:ext cx="22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>
                        <a:alpha val="82001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</p:grpSp>
      </p:grpSp>
      <p:sp>
        <p:nvSpPr>
          <p:cNvPr id="24580" name="Oval 849"/>
          <p:cNvSpPr>
            <a:spLocks noChangeArrowheads="1"/>
          </p:cNvSpPr>
          <p:nvPr/>
        </p:nvSpPr>
        <p:spPr bwMode="auto">
          <a:xfrm>
            <a:off x="2338388" y="2301875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81" name="Oval 850"/>
          <p:cNvSpPr>
            <a:spLocks noChangeArrowheads="1"/>
          </p:cNvSpPr>
          <p:nvPr/>
        </p:nvSpPr>
        <p:spPr bwMode="auto">
          <a:xfrm>
            <a:off x="2711450" y="2298700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82" name="Oval 851"/>
          <p:cNvSpPr>
            <a:spLocks noChangeArrowheads="1"/>
          </p:cNvSpPr>
          <p:nvPr/>
        </p:nvSpPr>
        <p:spPr bwMode="auto">
          <a:xfrm>
            <a:off x="3084513" y="2322513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83" name="Oval 852"/>
          <p:cNvSpPr>
            <a:spLocks noChangeArrowheads="1"/>
          </p:cNvSpPr>
          <p:nvPr/>
        </p:nvSpPr>
        <p:spPr bwMode="auto">
          <a:xfrm>
            <a:off x="3452813" y="2324100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84" name="Oval 853"/>
          <p:cNvSpPr>
            <a:spLocks noChangeArrowheads="1"/>
          </p:cNvSpPr>
          <p:nvPr/>
        </p:nvSpPr>
        <p:spPr bwMode="auto">
          <a:xfrm rot="10800000">
            <a:off x="2317750" y="4559300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85" name="Oval 854"/>
          <p:cNvSpPr>
            <a:spLocks noChangeArrowheads="1"/>
          </p:cNvSpPr>
          <p:nvPr/>
        </p:nvSpPr>
        <p:spPr bwMode="auto">
          <a:xfrm rot="10800000">
            <a:off x="2686050" y="4559300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86" name="Oval 855"/>
          <p:cNvSpPr>
            <a:spLocks noChangeArrowheads="1"/>
          </p:cNvSpPr>
          <p:nvPr/>
        </p:nvSpPr>
        <p:spPr bwMode="auto">
          <a:xfrm rot="10800000">
            <a:off x="3059113" y="4584700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87" name="Oval 856"/>
          <p:cNvSpPr>
            <a:spLocks noChangeArrowheads="1"/>
          </p:cNvSpPr>
          <p:nvPr/>
        </p:nvSpPr>
        <p:spPr bwMode="auto">
          <a:xfrm rot="10800000">
            <a:off x="3443288" y="4584700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88" name="Oval 857"/>
          <p:cNvSpPr>
            <a:spLocks noChangeArrowheads="1"/>
          </p:cNvSpPr>
          <p:nvPr/>
        </p:nvSpPr>
        <p:spPr bwMode="auto">
          <a:xfrm>
            <a:off x="3830638" y="2327275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89" name="Oval 858"/>
          <p:cNvSpPr>
            <a:spLocks noChangeArrowheads="1"/>
          </p:cNvSpPr>
          <p:nvPr/>
        </p:nvSpPr>
        <p:spPr bwMode="auto">
          <a:xfrm>
            <a:off x="4203700" y="2324100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90" name="Oval 859"/>
          <p:cNvSpPr>
            <a:spLocks noChangeArrowheads="1"/>
          </p:cNvSpPr>
          <p:nvPr/>
        </p:nvSpPr>
        <p:spPr bwMode="auto">
          <a:xfrm>
            <a:off x="4576763" y="2347913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91" name="Oval 861"/>
          <p:cNvSpPr>
            <a:spLocks noChangeArrowheads="1"/>
          </p:cNvSpPr>
          <p:nvPr/>
        </p:nvSpPr>
        <p:spPr bwMode="auto">
          <a:xfrm rot="10800000">
            <a:off x="3792538" y="4581525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Oval 862"/>
          <p:cNvSpPr>
            <a:spLocks noChangeArrowheads="1"/>
          </p:cNvSpPr>
          <p:nvPr/>
        </p:nvSpPr>
        <p:spPr bwMode="auto">
          <a:xfrm rot="10800000">
            <a:off x="4160838" y="4581525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Oval 863"/>
          <p:cNvSpPr>
            <a:spLocks noChangeArrowheads="1"/>
          </p:cNvSpPr>
          <p:nvPr/>
        </p:nvSpPr>
        <p:spPr bwMode="auto">
          <a:xfrm rot="10800000">
            <a:off x="4533900" y="4594225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94" name="Oval 865"/>
          <p:cNvSpPr>
            <a:spLocks noChangeArrowheads="1"/>
          </p:cNvSpPr>
          <p:nvPr/>
        </p:nvSpPr>
        <p:spPr bwMode="auto">
          <a:xfrm>
            <a:off x="5505450" y="2371725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95" name="Oval 866"/>
          <p:cNvSpPr>
            <a:spLocks noChangeArrowheads="1"/>
          </p:cNvSpPr>
          <p:nvPr/>
        </p:nvSpPr>
        <p:spPr bwMode="auto">
          <a:xfrm>
            <a:off x="5878513" y="2368550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96" name="Oval 867"/>
          <p:cNvSpPr>
            <a:spLocks noChangeArrowheads="1"/>
          </p:cNvSpPr>
          <p:nvPr/>
        </p:nvSpPr>
        <p:spPr bwMode="auto">
          <a:xfrm>
            <a:off x="6311900" y="2392363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97" name="Oval 869"/>
          <p:cNvSpPr>
            <a:spLocks noChangeArrowheads="1"/>
          </p:cNvSpPr>
          <p:nvPr/>
        </p:nvSpPr>
        <p:spPr bwMode="auto">
          <a:xfrm rot="10800000">
            <a:off x="5519738" y="4616450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98" name="Oval 870"/>
          <p:cNvSpPr>
            <a:spLocks noChangeArrowheads="1"/>
          </p:cNvSpPr>
          <p:nvPr/>
        </p:nvSpPr>
        <p:spPr bwMode="auto">
          <a:xfrm rot="10800000">
            <a:off x="5953125" y="4616450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99" name="Oval 871"/>
          <p:cNvSpPr>
            <a:spLocks noChangeArrowheads="1"/>
          </p:cNvSpPr>
          <p:nvPr/>
        </p:nvSpPr>
        <p:spPr bwMode="auto">
          <a:xfrm rot="10800000">
            <a:off x="6384925" y="4641850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600" name="Oval 917"/>
          <p:cNvSpPr>
            <a:spLocks noChangeArrowheads="1"/>
          </p:cNvSpPr>
          <p:nvPr/>
        </p:nvSpPr>
        <p:spPr bwMode="auto">
          <a:xfrm>
            <a:off x="1293813" y="2276475"/>
            <a:ext cx="1152525" cy="29527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601" name="Oval 918"/>
          <p:cNvSpPr>
            <a:spLocks noChangeArrowheads="1"/>
          </p:cNvSpPr>
          <p:nvPr/>
        </p:nvSpPr>
        <p:spPr bwMode="auto">
          <a:xfrm>
            <a:off x="4932363" y="2349500"/>
            <a:ext cx="360362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602" name="Oval 919"/>
          <p:cNvSpPr>
            <a:spLocks noChangeArrowheads="1"/>
          </p:cNvSpPr>
          <p:nvPr/>
        </p:nvSpPr>
        <p:spPr bwMode="auto">
          <a:xfrm rot="10800000">
            <a:off x="4905375" y="4606925"/>
            <a:ext cx="360363" cy="574675"/>
          </a:xfrm>
          <a:prstGeom prst="ellipse">
            <a:avLst/>
          </a:prstGeom>
          <a:solidFill>
            <a:srgbClr val="CCFFCC">
              <a:alpha val="8117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603" name="Text Box 920"/>
          <p:cNvSpPr txBox="1">
            <a:spLocks noChangeArrowheads="1"/>
          </p:cNvSpPr>
          <p:nvPr/>
        </p:nvSpPr>
        <p:spPr bwMode="auto">
          <a:xfrm>
            <a:off x="1403350" y="3068638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PSII</a:t>
            </a:r>
          </a:p>
        </p:txBody>
      </p:sp>
      <p:sp>
        <p:nvSpPr>
          <p:cNvPr id="24604" name="Text Box 922"/>
          <p:cNvSpPr txBox="1">
            <a:spLocks noChangeArrowheads="1"/>
          </p:cNvSpPr>
          <p:nvPr/>
        </p:nvSpPr>
        <p:spPr bwMode="auto">
          <a:xfrm>
            <a:off x="3930650" y="6365875"/>
            <a:ext cx="1271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/>
              <a:t>Lúmen</a:t>
            </a:r>
          </a:p>
        </p:txBody>
      </p:sp>
      <p:sp>
        <p:nvSpPr>
          <p:cNvPr id="24605" name="Oval 925"/>
          <p:cNvSpPr>
            <a:spLocks noChangeArrowheads="1"/>
          </p:cNvSpPr>
          <p:nvPr/>
        </p:nvSpPr>
        <p:spPr bwMode="auto">
          <a:xfrm>
            <a:off x="2339975" y="2420938"/>
            <a:ext cx="360363" cy="360362"/>
          </a:xfrm>
          <a:prstGeom prst="ellipse">
            <a:avLst/>
          </a:prstGeom>
          <a:solidFill>
            <a:srgbClr val="CC0066"/>
          </a:solidFill>
          <a:ln w="952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400" b="1"/>
              <a:t>Pheo</a:t>
            </a:r>
          </a:p>
        </p:txBody>
      </p:sp>
      <p:sp>
        <p:nvSpPr>
          <p:cNvPr id="352" name="Rectangle 926"/>
          <p:cNvSpPr>
            <a:spLocks noChangeArrowheads="1"/>
          </p:cNvSpPr>
          <p:nvPr/>
        </p:nvSpPr>
        <p:spPr bwMode="auto">
          <a:xfrm>
            <a:off x="2700338" y="2852738"/>
            <a:ext cx="358775" cy="431800"/>
          </a:xfrm>
          <a:prstGeom prst="rect">
            <a:avLst/>
          </a:prstGeom>
          <a:solidFill>
            <a:srgbClr val="CC0066"/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1400" b="1" dirty="0"/>
              <a:t>Q</a:t>
            </a:r>
            <a:r>
              <a:rPr lang="pt-BR" sz="1050" b="1" dirty="0"/>
              <a:t>A</a:t>
            </a:r>
            <a:endParaRPr lang="pt-BR" sz="1400" b="1" dirty="0"/>
          </a:p>
        </p:txBody>
      </p:sp>
      <p:sp>
        <p:nvSpPr>
          <p:cNvPr id="24607" name="AutoShape 927"/>
          <p:cNvSpPr>
            <a:spLocks noChangeArrowheads="1"/>
          </p:cNvSpPr>
          <p:nvPr/>
        </p:nvSpPr>
        <p:spPr bwMode="auto">
          <a:xfrm>
            <a:off x="3851275" y="4219575"/>
            <a:ext cx="433388" cy="433388"/>
          </a:xfrm>
          <a:prstGeom prst="triangle">
            <a:avLst>
              <a:gd name="adj" fmla="val 50000"/>
            </a:avLst>
          </a:prstGeom>
          <a:solidFill>
            <a:srgbClr val="CC0066"/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1400" b="1"/>
              <a:t>PC</a:t>
            </a:r>
          </a:p>
        </p:txBody>
      </p:sp>
      <p:sp>
        <p:nvSpPr>
          <p:cNvPr id="24608" name="Rectangle 928"/>
          <p:cNvSpPr>
            <a:spLocks noChangeArrowheads="1"/>
          </p:cNvSpPr>
          <p:nvPr/>
        </p:nvSpPr>
        <p:spPr bwMode="auto">
          <a:xfrm>
            <a:off x="5602288" y="2347913"/>
            <a:ext cx="409575" cy="576262"/>
          </a:xfrm>
          <a:prstGeom prst="rect">
            <a:avLst/>
          </a:prstGeom>
          <a:solidFill>
            <a:srgbClr val="CC0066"/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1400" b="1"/>
              <a:t>Flavo</a:t>
            </a:r>
          </a:p>
          <a:p>
            <a:r>
              <a:rPr lang="pt-BR" sz="1400" b="1"/>
              <a:t>Pt.</a:t>
            </a:r>
          </a:p>
        </p:txBody>
      </p:sp>
      <p:sp>
        <p:nvSpPr>
          <p:cNvPr id="363" name="Oval 891"/>
          <p:cNvSpPr>
            <a:spLocks noChangeArrowheads="1"/>
          </p:cNvSpPr>
          <p:nvPr/>
        </p:nvSpPr>
        <p:spPr bwMode="auto">
          <a:xfrm>
            <a:off x="5772150" y="5168900"/>
            <a:ext cx="287338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600" b="1"/>
              <a:t>H</a:t>
            </a:r>
            <a:r>
              <a:rPr lang="pt-BR" sz="1600" b="1" baseline="30000"/>
              <a:t>+</a:t>
            </a:r>
          </a:p>
        </p:txBody>
      </p:sp>
      <p:sp>
        <p:nvSpPr>
          <p:cNvPr id="365" name="Oval 944"/>
          <p:cNvSpPr>
            <a:spLocks noChangeArrowheads="1"/>
          </p:cNvSpPr>
          <p:nvPr/>
        </p:nvSpPr>
        <p:spPr bwMode="auto">
          <a:xfrm>
            <a:off x="7021513" y="5229225"/>
            <a:ext cx="287337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600" b="1"/>
              <a:t>H</a:t>
            </a:r>
            <a:r>
              <a:rPr lang="pt-BR" sz="1600" b="1" baseline="30000"/>
              <a:t>+</a:t>
            </a:r>
          </a:p>
        </p:txBody>
      </p:sp>
      <p:grpSp>
        <p:nvGrpSpPr>
          <p:cNvPr id="27" name="Group 948"/>
          <p:cNvGrpSpPr>
            <a:grpSpLocks/>
          </p:cNvGrpSpPr>
          <p:nvPr/>
        </p:nvGrpSpPr>
        <p:grpSpPr bwMode="auto">
          <a:xfrm>
            <a:off x="1546225" y="4149725"/>
            <a:ext cx="649288" cy="817563"/>
            <a:chOff x="385" y="3459"/>
            <a:chExt cx="409" cy="515"/>
          </a:xfrm>
        </p:grpSpPr>
        <p:sp>
          <p:nvSpPr>
            <p:cNvPr id="24634" name="Oval 949"/>
            <p:cNvSpPr>
              <a:spLocks noChangeArrowheads="1"/>
            </p:cNvSpPr>
            <p:nvPr/>
          </p:nvSpPr>
          <p:spPr bwMode="auto">
            <a:xfrm>
              <a:off x="385" y="3656"/>
              <a:ext cx="409" cy="31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800">
                  <a:solidFill>
                    <a:srgbClr val="FFFFCC"/>
                  </a:solidFill>
                </a:rPr>
                <a:t>P680</a:t>
              </a:r>
            </a:p>
          </p:txBody>
        </p:sp>
        <p:sp>
          <p:nvSpPr>
            <p:cNvPr id="24635" name="Oval 950"/>
            <p:cNvSpPr>
              <a:spLocks noChangeArrowheads="1"/>
            </p:cNvSpPr>
            <p:nvPr/>
          </p:nvSpPr>
          <p:spPr bwMode="auto">
            <a:xfrm>
              <a:off x="463" y="3459"/>
              <a:ext cx="227" cy="227"/>
            </a:xfrm>
            <a:prstGeom prst="ellipse">
              <a:avLst/>
            </a:prstGeom>
            <a:solidFill>
              <a:srgbClr val="00FF00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400"/>
                <a:t>Chl</a:t>
              </a:r>
              <a:endParaRPr lang="pt-BR" sz="1400" i="1"/>
            </a:p>
          </p:txBody>
        </p:sp>
      </p:grpSp>
      <p:sp>
        <p:nvSpPr>
          <p:cNvPr id="24612" name="Oval 954"/>
          <p:cNvSpPr>
            <a:spLocks noChangeArrowheads="1"/>
          </p:cNvSpPr>
          <p:nvPr/>
        </p:nvSpPr>
        <p:spPr bwMode="auto">
          <a:xfrm>
            <a:off x="4500563" y="2276475"/>
            <a:ext cx="1152525" cy="2952750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613" name="Text Box 955"/>
          <p:cNvSpPr txBox="1">
            <a:spLocks noChangeArrowheads="1"/>
          </p:cNvSpPr>
          <p:nvPr/>
        </p:nvSpPr>
        <p:spPr bwMode="auto">
          <a:xfrm>
            <a:off x="4708525" y="3068638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PSI</a:t>
            </a:r>
          </a:p>
        </p:txBody>
      </p:sp>
      <p:sp>
        <p:nvSpPr>
          <p:cNvPr id="376" name="Oval 959"/>
          <p:cNvSpPr>
            <a:spLocks noChangeArrowheads="1"/>
          </p:cNvSpPr>
          <p:nvPr/>
        </p:nvSpPr>
        <p:spPr bwMode="auto">
          <a:xfrm>
            <a:off x="3059113" y="3284538"/>
            <a:ext cx="360362" cy="360362"/>
          </a:xfrm>
          <a:prstGeom prst="ellipse">
            <a:avLst/>
          </a:prstGeom>
          <a:solidFill>
            <a:srgbClr val="CC0066"/>
          </a:solidFill>
          <a:ln w="952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1400" b="1" dirty="0"/>
              <a:t>Q</a:t>
            </a:r>
            <a:r>
              <a:rPr lang="pt-BR" sz="1050" b="1" dirty="0"/>
              <a:t>B</a:t>
            </a:r>
            <a:endParaRPr lang="pt-BR" sz="1400" b="1" dirty="0"/>
          </a:p>
        </p:txBody>
      </p:sp>
      <p:sp>
        <p:nvSpPr>
          <p:cNvPr id="24615" name="Rectangle 960"/>
          <p:cNvSpPr>
            <a:spLocks noChangeArrowheads="1"/>
          </p:cNvSpPr>
          <p:nvPr/>
        </p:nvSpPr>
        <p:spPr bwMode="auto">
          <a:xfrm>
            <a:off x="3492500" y="3717925"/>
            <a:ext cx="358775" cy="431800"/>
          </a:xfrm>
          <a:prstGeom prst="rect">
            <a:avLst/>
          </a:prstGeom>
          <a:solidFill>
            <a:srgbClr val="CC0066"/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1400" b="1"/>
              <a:t>Cyt. </a:t>
            </a:r>
          </a:p>
          <a:p>
            <a:r>
              <a:rPr lang="pt-BR" sz="1400" b="1"/>
              <a:t>b</a:t>
            </a:r>
            <a:r>
              <a:rPr lang="pt-BR" sz="1100" b="1"/>
              <a:t>6</a:t>
            </a:r>
            <a:r>
              <a:rPr lang="pt-BR" sz="1400" i="1"/>
              <a:t>f</a:t>
            </a:r>
          </a:p>
        </p:txBody>
      </p:sp>
      <p:sp>
        <p:nvSpPr>
          <p:cNvPr id="378" name="AutoShape 962"/>
          <p:cNvSpPr>
            <a:spLocks noChangeArrowheads="1"/>
          </p:cNvSpPr>
          <p:nvPr/>
        </p:nvSpPr>
        <p:spPr bwMode="auto">
          <a:xfrm>
            <a:off x="3995738" y="2781300"/>
            <a:ext cx="812800" cy="1589088"/>
          </a:xfrm>
          <a:prstGeom prst="lightningBolt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5400000" scaled="1"/>
          </a:gra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80" name="Oval 965"/>
          <p:cNvSpPr>
            <a:spLocks noChangeArrowheads="1"/>
          </p:cNvSpPr>
          <p:nvPr/>
        </p:nvSpPr>
        <p:spPr bwMode="auto">
          <a:xfrm>
            <a:off x="4933950" y="3997325"/>
            <a:ext cx="358775" cy="360363"/>
          </a:xfrm>
          <a:prstGeom prst="ellipse">
            <a:avLst/>
          </a:prstGeom>
          <a:gradFill rotWithShape="1">
            <a:gsLst>
              <a:gs pos="0">
                <a:srgbClr val="333333"/>
              </a:gs>
              <a:gs pos="50000">
                <a:srgbClr val="FFFFFF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/>
              <a:t>é</a:t>
            </a:r>
          </a:p>
        </p:txBody>
      </p:sp>
      <p:grpSp>
        <p:nvGrpSpPr>
          <p:cNvPr id="28" name="Group 970"/>
          <p:cNvGrpSpPr>
            <a:grpSpLocks/>
          </p:cNvGrpSpPr>
          <p:nvPr/>
        </p:nvGrpSpPr>
        <p:grpSpPr bwMode="auto">
          <a:xfrm>
            <a:off x="4787900" y="4387850"/>
            <a:ext cx="649288" cy="827088"/>
            <a:chOff x="3514" y="2568"/>
            <a:chExt cx="409" cy="521"/>
          </a:xfrm>
        </p:grpSpPr>
        <p:sp>
          <p:nvSpPr>
            <p:cNvPr id="24632" name="Oval 971"/>
            <p:cNvSpPr>
              <a:spLocks noChangeArrowheads="1"/>
            </p:cNvSpPr>
            <p:nvPr/>
          </p:nvSpPr>
          <p:spPr bwMode="auto">
            <a:xfrm>
              <a:off x="3514" y="2771"/>
              <a:ext cx="409" cy="31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800">
                  <a:solidFill>
                    <a:srgbClr val="FFFFCC"/>
                  </a:solidFill>
                </a:rPr>
                <a:t>P700</a:t>
              </a:r>
            </a:p>
          </p:txBody>
        </p:sp>
        <p:sp>
          <p:nvSpPr>
            <p:cNvPr id="24633" name="Oval 972"/>
            <p:cNvSpPr>
              <a:spLocks noChangeArrowheads="1"/>
            </p:cNvSpPr>
            <p:nvPr/>
          </p:nvSpPr>
          <p:spPr bwMode="auto">
            <a:xfrm>
              <a:off x="3611" y="2568"/>
              <a:ext cx="227" cy="227"/>
            </a:xfrm>
            <a:prstGeom prst="ellipse">
              <a:avLst/>
            </a:prstGeom>
            <a:solidFill>
              <a:srgbClr val="00FF00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400"/>
                <a:t>Chl</a:t>
              </a:r>
              <a:endParaRPr lang="pt-BR" sz="1400" i="1"/>
            </a:p>
          </p:txBody>
        </p:sp>
      </p:grpSp>
      <p:grpSp>
        <p:nvGrpSpPr>
          <p:cNvPr id="29" name="Group 976"/>
          <p:cNvGrpSpPr>
            <a:grpSpLocks/>
          </p:cNvGrpSpPr>
          <p:nvPr/>
        </p:nvGrpSpPr>
        <p:grpSpPr bwMode="auto">
          <a:xfrm>
            <a:off x="4786313" y="4430713"/>
            <a:ext cx="649287" cy="784225"/>
            <a:chOff x="2967" y="2595"/>
            <a:chExt cx="409" cy="494"/>
          </a:xfrm>
        </p:grpSpPr>
        <p:sp>
          <p:nvSpPr>
            <p:cNvPr id="24630" name="Oval 977"/>
            <p:cNvSpPr>
              <a:spLocks noChangeArrowheads="1"/>
            </p:cNvSpPr>
            <p:nvPr/>
          </p:nvSpPr>
          <p:spPr bwMode="auto">
            <a:xfrm>
              <a:off x="2967" y="2771"/>
              <a:ext cx="409" cy="31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800">
                  <a:solidFill>
                    <a:srgbClr val="FFFFCC"/>
                  </a:solidFill>
                </a:rPr>
                <a:t>P700</a:t>
              </a:r>
            </a:p>
          </p:txBody>
        </p:sp>
        <p:sp>
          <p:nvSpPr>
            <p:cNvPr id="24631" name="Oval 978"/>
            <p:cNvSpPr>
              <a:spLocks noChangeArrowheads="1"/>
            </p:cNvSpPr>
            <p:nvPr/>
          </p:nvSpPr>
          <p:spPr bwMode="auto">
            <a:xfrm>
              <a:off x="3061" y="2595"/>
              <a:ext cx="227" cy="227"/>
            </a:xfrm>
            <a:prstGeom prst="ellipse">
              <a:avLst/>
            </a:prstGeom>
            <a:solidFill>
              <a:srgbClr val="00FF00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400"/>
                <a:t>Chl*</a:t>
              </a:r>
              <a:endParaRPr lang="pt-BR" sz="1400" i="1"/>
            </a:p>
          </p:txBody>
        </p:sp>
      </p:grpSp>
      <p:sp>
        <p:nvSpPr>
          <p:cNvPr id="24620" name="Text Box 985"/>
          <p:cNvSpPr txBox="1">
            <a:spLocks noChangeArrowheads="1"/>
          </p:cNvSpPr>
          <p:nvPr/>
        </p:nvSpPr>
        <p:spPr bwMode="auto">
          <a:xfrm>
            <a:off x="3111500" y="496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395" name="Oval 994"/>
          <p:cNvSpPr>
            <a:spLocks noChangeArrowheads="1"/>
          </p:cNvSpPr>
          <p:nvPr/>
        </p:nvSpPr>
        <p:spPr bwMode="auto">
          <a:xfrm>
            <a:off x="3927475" y="1927225"/>
            <a:ext cx="287338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600" b="1"/>
              <a:t>H</a:t>
            </a:r>
            <a:r>
              <a:rPr lang="pt-BR" sz="1600" b="1" baseline="30000"/>
              <a:t>+</a:t>
            </a:r>
          </a:p>
        </p:txBody>
      </p:sp>
      <p:sp>
        <p:nvSpPr>
          <p:cNvPr id="414" name="Oval 965"/>
          <p:cNvSpPr>
            <a:spLocks noChangeArrowheads="1"/>
          </p:cNvSpPr>
          <p:nvPr/>
        </p:nvSpPr>
        <p:spPr bwMode="auto">
          <a:xfrm>
            <a:off x="5357813" y="2143125"/>
            <a:ext cx="358775" cy="360363"/>
          </a:xfrm>
          <a:prstGeom prst="ellipse">
            <a:avLst/>
          </a:prstGeom>
          <a:gradFill rotWithShape="1">
            <a:gsLst>
              <a:gs pos="0">
                <a:srgbClr val="333333"/>
              </a:gs>
              <a:gs pos="50000">
                <a:srgbClr val="FFFFFF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/>
              <a:t>é</a:t>
            </a:r>
          </a:p>
        </p:txBody>
      </p:sp>
      <p:sp>
        <p:nvSpPr>
          <p:cNvPr id="415" name="Oval 965"/>
          <p:cNvSpPr>
            <a:spLocks noChangeArrowheads="1"/>
          </p:cNvSpPr>
          <p:nvPr/>
        </p:nvSpPr>
        <p:spPr bwMode="auto">
          <a:xfrm>
            <a:off x="3797300" y="3649663"/>
            <a:ext cx="358775" cy="360362"/>
          </a:xfrm>
          <a:prstGeom prst="ellipse">
            <a:avLst/>
          </a:prstGeom>
          <a:gradFill rotWithShape="1">
            <a:gsLst>
              <a:gs pos="0">
                <a:srgbClr val="333333"/>
              </a:gs>
              <a:gs pos="50000">
                <a:srgbClr val="FFFFFF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/>
              <a:t>é</a:t>
            </a:r>
          </a:p>
        </p:txBody>
      </p:sp>
      <p:grpSp>
        <p:nvGrpSpPr>
          <p:cNvPr id="30" name="Group 970"/>
          <p:cNvGrpSpPr>
            <a:grpSpLocks/>
          </p:cNvGrpSpPr>
          <p:nvPr/>
        </p:nvGrpSpPr>
        <p:grpSpPr bwMode="auto">
          <a:xfrm>
            <a:off x="4779963" y="4387850"/>
            <a:ext cx="649287" cy="827088"/>
            <a:chOff x="3735" y="2568"/>
            <a:chExt cx="409" cy="521"/>
          </a:xfrm>
        </p:grpSpPr>
        <p:sp>
          <p:nvSpPr>
            <p:cNvPr id="24628" name="Oval 971"/>
            <p:cNvSpPr>
              <a:spLocks noChangeArrowheads="1"/>
            </p:cNvSpPr>
            <p:nvPr/>
          </p:nvSpPr>
          <p:spPr bwMode="auto">
            <a:xfrm>
              <a:off x="3735" y="2771"/>
              <a:ext cx="409" cy="31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800">
                  <a:solidFill>
                    <a:srgbClr val="FFFFCC"/>
                  </a:solidFill>
                </a:rPr>
                <a:t>P700</a:t>
              </a:r>
            </a:p>
          </p:txBody>
        </p:sp>
        <p:sp>
          <p:nvSpPr>
            <p:cNvPr id="24629" name="Oval 972"/>
            <p:cNvSpPr>
              <a:spLocks noChangeArrowheads="1"/>
            </p:cNvSpPr>
            <p:nvPr/>
          </p:nvSpPr>
          <p:spPr bwMode="auto">
            <a:xfrm>
              <a:off x="3827" y="2568"/>
              <a:ext cx="227" cy="227"/>
            </a:xfrm>
            <a:prstGeom prst="ellipse">
              <a:avLst/>
            </a:prstGeom>
            <a:solidFill>
              <a:srgbClr val="00FF00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pt-BR" sz="1400"/>
                <a:t>Chl</a:t>
              </a:r>
              <a:endParaRPr lang="pt-BR" sz="1400" i="1"/>
            </a:p>
          </p:txBody>
        </p:sp>
      </p:grpSp>
      <p:sp>
        <p:nvSpPr>
          <p:cNvPr id="421" name="Rectangle 946"/>
          <p:cNvSpPr>
            <a:spLocks noChangeArrowheads="1"/>
          </p:cNvSpPr>
          <p:nvPr/>
        </p:nvSpPr>
        <p:spPr bwMode="auto">
          <a:xfrm>
            <a:off x="7524750" y="981075"/>
            <a:ext cx="698500" cy="3587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1200" b="1"/>
              <a:t>ADP + Pi</a:t>
            </a:r>
            <a:endParaRPr lang="pt-BR" sz="1200" b="1" baseline="30000"/>
          </a:p>
        </p:txBody>
      </p:sp>
      <p:sp>
        <p:nvSpPr>
          <p:cNvPr id="422" name="Rectangle 947"/>
          <p:cNvSpPr>
            <a:spLocks noChangeArrowheads="1"/>
          </p:cNvSpPr>
          <p:nvPr/>
        </p:nvSpPr>
        <p:spPr bwMode="auto">
          <a:xfrm>
            <a:off x="6156325" y="981075"/>
            <a:ext cx="769938" cy="43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2000" b="1">
                <a:solidFill>
                  <a:srgbClr val="00FFFF"/>
                </a:solidFill>
              </a:rPr>
              <a:t>ATP</a:t>
            </a:r>
            <a:endParaRPr lang="pt-BR" sz="2000" b="1" baseline="30000">
              <a:solidFill>
                <a:srgbClr val="00FFFF"/>
              </a:solidFill>
            </a:endParaRPr>
          </a:p>
        </p:txBody>
      </p:sp>
      <p:sp>
        <p:nvSpPr>
          <p:cNvPr id="24627" name="Text Box 196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solidFill>
                  <a:srgbClr val="800606"/>
                </a:solidFill>
              </a:rPr>
              <a:t>REAÇÕES LUMINOSAS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05886 -0.266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13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334 0.09861 -0.16667 0.19722 -0.19462 0.23426 C -0.22257 0.2713 -0.17205 0.22384 -0.16754 0.22176 " pathEditMode="relative" ptsTypes="aaA">
                                      <p:cBhvr>
                                        <p:cTn id="36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566 0.05996 0.09132 0.12014 0.10955 0.14422 " pathEditMode="relative" ptsTypes="aA">
                                      <p:cBhvr>
                                        <p:cTn id="48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15 0.08727 -0.08282 0.17477 -0.04862 0.25393 C -0.01441 0.3331 0.16388 0.43958 0.20538 0.47569 " pathEditMode="relative" ptsTypes="aaA">
                                      <p:cBhvr>
                                        <p:cTn id="65" dur="2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301 L 0.14028 0.0120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324 L 0.00365 -0.6159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0" animBg="1"/>
      <p:bldP spid="363" grpId="1" animBg="1"/>
      <p:bldP spid="363" grpId="2" animBg="1"/>
      <p:bldP spid="365" grpId="0" animBg="1"/>
      <p:bldP spid="365" grpId="1" animBg="1"/>
      <p:bldP spid="378" grpId="0" animBg="1"/>
      <p:bldP spid="380" grpId="0" animBg="1"/>
      <p:bldP spid="380" grpId="1" animBg="1"/>
      <p:bldP spid="395" grpId="0" animBg="1"/>
      <p:bldP spid="395" grpId="1" animBg="1"/>
      <p:bldP spid="395" grpId="2" animBg="1"/>
      <p:bldP spid="414" grpId="0" animBg="1"/>
      <p:bldP spid="414" grpId="1" animBg="1"/>
      <p:bldP spid="415" grpId="0" animBg="1"/>
      <p:bldP spid="415" grpId="1" animBg="1"/>
      <p:bldP spid="415" grpId="2" animBg="1"/>
      <p:bldP spid="421" grpId="0" animBg="1"/>
      <p:bldP spid="421" grpId="1" animBg="1"/>
      <p:bldP spid="4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Como a fotossíntese produz ATP?</a:t>
            </a: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oxidação da água libera H+ no espaço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tilacóide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A transferência de elétrons dos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fotossistemas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II e I ajuda a criar o gradiente de prótons ao envolver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plastoquinona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citocromos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 processo.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O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fotossistema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 reduz NADP+ utilizando H+ no estroma para produzir NADPH, como resultado, o pH do espaço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tilacóide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é menor que o do estroma.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 síntese de ATP nos cloroplastos consiste em duas partes, CF1 e CF0; evidências mostram que os componentes da cadeia de elétrons nos cloroplastos são organizados de forma assimétrica na membrana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tilaóide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isso permite a liberação de ATP e NADPH produzidos pela reação de luz no estroma, onde fornecem energia e força redutora para as reações de escuro.</a:t>
            </a:r>
            <a:endParaRPr lang="pt-B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403350" y="776288"/>
          <a:ext cx="6481763" cy="5427662"/>
        </p:xfrm>
        <a:graphic>
          <a:graphicData uri="http://schemas.openxmlformats.org/presentationml/2006/ole">
            <p:oleObj spid="_x0000_s26628" name="Imagem de bitmap" r:id="rId3" imgW="5095238" imgH="42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42876" y="285728"/>
            <a:ext cx="84296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Estrutura da Enzima ATP </a:t>
            </a:r>
            <a:r>
              <a:rPr kumimoji="0" lang="pt-BR" sz="1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Sintase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Complexo de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multisubunidades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Atravessa a membrana interna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Domínios: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CF</a:t>
            </a:r>
            <a:r>
              <a:rPr kumimoji="0" lang="pt-BR" sz="18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Proteína integral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Subunidades ab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9-12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, onde as c formam os canais para transporte de H</a:t>
            </a:r>
            <a:r>
              <a:rPr kumimoji="0" lang="pt-B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+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Subunidades c formam canal de H</a:t>
            </a:r>
            <a:r>
              <a:rPr kumimoji="0" lang="pt-B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+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CF</a:t>
            </a:r>
            <a:r>
              <a:rPr kumimoji="0" lang="pt-BR" sz="18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Proteína periférica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- 5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polipeptídeos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(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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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γδε)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- Situada no</a:t>
            </a:r>
            <a:r>
              <a:rPr kumimoji="0" lang="pt-B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estroma do cloroplasto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- Ancorada na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CF</a:t>
            </a:r>
            <a:r>
              <a:rPr kumimoji="0" lang="pt-BR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o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pela subunidade γ.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Reação: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ADP +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Pi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+ </a:t>
            </a:r>
            <a:r>
              <a:rPr kumimoji="0" lang="pt-BR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n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H</a:t>
            </a:r>
            <a:r>
              <a:rPr kumimoji="0" lang="pt-B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+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p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 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ATP + H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2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0 + </a:t>
            </a:r>
            <a:r>
              <a:rPr kumimoji="0" lang="pt-BR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n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H</a:t>
            </a:r>
            <a:r>
              <a:rPr kumimoji="0" lang="pt-B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+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n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- 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G liberada pela difusão de H</a:t>
            </a:r>
            <a:r>
              <a:rPr kumimoji="0" lang="pt-BR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+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: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- A favor do gradiente eletroquímico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- Através da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CF</a:t>
            </a:r>
            <a:r>
              <a:rPr kumimoji="0" lang="pt-BR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o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- Induz a mudança de conformação da CF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1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- Liberando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Dentro do cloroplasto há corpos chamados de grana, que consistem em pilhas de membrana achatadas chamadas </a:t>
            </a:r>
            <a:r>
              <a:rPr lang="pt-B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discos </a:t>
            </a:r>
            <a:r>
              <a:rPr lang="pt-BR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tilacóides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Os granas estão conectados por membranas chamadas lamelas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integranais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Os discos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tilacóides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são formados são formados pela dobra de uma 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terceira 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membrana dentro do cloroplasto. O dobramento da membrana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tilacóide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cria dois espaços no cloroplasto além do espaço entre as membranas.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O </a:t>
            </a:r>
            <a:r>
              <a:rPr lang="pt-B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estroma 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fica dentro da membrana interna e fora da membrana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tilacóide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Além do 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estroma, há um </a:t>
            </a:r>
            <a:r>
              <a:rPr lang="pt-B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espaço </a:t>
            </a:r>
            <a:r>
              <a:rPr lang="pt-BR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tilacóide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nos próprios discos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tiacóides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 absorção de luz e a produção de oxigênio ocorrem nos discos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tilacóides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As reações de escuro, nas quais o CO2 é fixado em carboidratos, ocorrem no estroma.</a:t>
            </a:r>
            <a:endParaRPr lang="pt-B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181225" y="260350"/>
          <a:ext cx="4672013" cy="6192838"/>
        </p:xfrm>
        <a:graphic>
          <a:graphicData uri="http://schemas.openxmlformats.org/presentationml/2006/ole">
            <p:oleObj spid="_x0000_s27652" name="Imagem de bitmap" r:id="rId3" imgW="2866667" imgH="380100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68313" y="2009775"/>
          <a:ext cx="8280400" cy="2863850"/>
        </p:xfrm>
        <a:graphic>
          <a:graphicData uri="http://schemas.openxmlformats.org/presentationml/2006/ole">
            <p:oleObj spid="_x0000_s53250" name="Imagem de bitmap" r:id="rId3" imgW="6087325" imgH="210476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27"/>
            <a:ext cx="6929486" cy="662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Fotossíntese Anaeróbia e Fotossíntese Aeróbia</a:t>
            </a: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fotossíntese anaeróbia não é tão eficiente quanto ao oxigênio, mas a versão anaeróbia do processo parece ser uma etapa evolutiva. A fotossíntese  anaeróbia é um meio de o organismo utilizar energia solar para obter alimento e energia.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Embora seja eficiente para a produção de ATP, sua eficiência para a fixação de carbono é inferior à fotossíntese aeróbia.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Nas plantas verdes, algas verdes e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cianobactérias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os doadores e os aceptores de hidrogênio são a H2O e o CO2, respectivamente, tendo o oxigênio como produto. 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Outros organismos como, como as bactérias, realizam a fotossíntese com outro doador de hidrogênio que não é a água.</a:t>
            </a:r>
            <a:endParaRPr lang="pt-B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Alguns doadores possíveis incluem o H</a:t>
            </a:r>
            <a:r>
              <a:rPr lang="pt-B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S, o H</a:t>
            </a:r>
            <a:r>
              <a:rPr lang="pt-B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pt-B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pt-B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o ácido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succínico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+ 2H2S </a:t>
            </a:r>
            <a:r>
              <a:rPr lang="pt-BR" sz="1800" dirty="0" smtClean="0">
                <a:latin typeface="Arial"/>
                <a:ea typeface="Tahoma" pitchFamily="34" charset="0"/>
                <a:cs typeface="Arial"/>
              </a:rPr>
              <a:t>→ (CH2O) + 2S + H2O</a:t>
            </a: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Também é possível que o aceptor de hidrogênio seja o NO</a:t>
            </a:r>
            <a:r>
              <a:rPr lang="pt-BR" sz="1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ou o NO</a:t>
            </a:r>
            <a:r>
              <a:rPr lang="pt-BR" sz="1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e nesses casos teremos NH</a:t>
            </a:r>
            <a:r>
              <a:rPr lang="pt-B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com produto;</a:t>
            </a:r>
            <a:endParaRPr lang="pt-B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051050" y="2814638"/>
            <a:ext cx="508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pt-BR" sz="2400">
                <a:solidFill>
                  <a:srgbClr val="000000"/>
                </a:solidFill>
                <a:latin typeface="Verdana" pitchFamily="34" charset="0"/>
              </a:rPr>
              <a:t>Ciclo de Calvin e fixação de CO</a:t>
            </a:r>
            <a:r>
              <a:rPr lang="pt-BR" sz="2400" baseline="-25000">
                <a:solidFill>
                  <a:srgbClr val="000000"/>
                </a:solidFill>
                <a:latin typeface="Verdana" pitchFamily="34" charset="0"/>
              </a:rPr>
              <a:t>2</a:t>
            </a:r>
          </a:p>
          <a:p>
            <a:pPr algn="just"/>
            <a:r>
              <a:rPr lang="pt-BR" sz="2400">
                <a:solidFill>
                  <a:srgbClr val="000000"/>
                </a:solidFill>
                <a:latin typeface="Verdana" pitchFamily="34" charset="0"/>
              </a:rPr>
              <a:t>              plantas C</a:t>
            </a:r>
            <a:r>
              <a:rPr lang="pt-BR" sz="2400" baseline="-2500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Fixação do Carbono</a:t>
            </a: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fixação do dióxido de carbono ocorre no estroma. A equação geral é: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6CO2 + 12 NADPH + 18 ATP → C6H12O6 + 12 NADP+ + 18ADP + 18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</a:t>
            </a: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 primeira reação do ciclo de Calvin é a </a:t>
            </a:r>
            <a:r>
              <a:rPr lang="pt-B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condensação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ribulose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-1,5-bifosfato com o dióxido de carbono para formar um intermediário de seis carbonos, que, quebra-se para fornecer 12 moléculas de 3-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fosfoglicerato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Dessas, duas moléculas de 3-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fosfoglicerto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reagem entre si produzindo a glicose.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As dez moléculas restantes de 3-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fosfoglicerato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são utilizadas para </a:t>
            </a:r>
            <a:r>
              <a:rPr lang="pt-B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regenerar 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 seis moléculas de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ribulose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-1,5-bifosfato que rapidamente se hidrolisa para fornecer duas moléculas de 3-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fosfoglicerato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A reação é catalisada pela enzima 1,5-bifosfato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carboxilase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oxigenase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pt-BR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rubisco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endParaRPr lang="pt-B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Essa enzima está localizada na face da membrana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tilacóide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virada para o estroma e provavelmente é uma das proteínas mais abundantes da natureza, pois é responsável por 15% do total de proteína nos cloroplastos.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pt-B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 descr="Large confetti"/>
          <p:cNvSpPr>
            <a:spLocks noGrp="1"/>
          </p:cNvSpPr>
          <p:nvPr>
            <p:ph type="title"/>
          </p:nvPr>
        </p:nvSpPr>
        <p:spPr>
          <a:xfrm>
            <a:off x="611560" y="413791"/>
            <a:ext cx="7786687" cy="1143001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kern="1200" dirty="0" smtClean="0">
                <a:solidFill>
                  <a:srgbClr val="800606"/>
                </a:solidFill>
                <a:ea typeface="+mn-ea"/>
                <a:cs typeface="+mn-cs"/>
              </a:rPr>
              <a:t>REAÇÕES DE CARBOXILAÇÃO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100263"/>
            <a:ext cx="8229600" cy="33289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z="2800" smtClean="0">
                <a:solidFill>
                  <a:srgbClr val="800606"/>
                </a:solidFill>
                <a:sym typeface="Wingdings" pitchFamily="2" charset="2"/>
              </a:rPr>
              <a:t> </a:t>
            </a:r>
            <a:r>
              <a:rPr lang="en-US" sz="2800" smtClean="0"/>
              <a:t>Chamado de Ciclo de Calvin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pt-BR" sz="2800" smtClean="0">
                <a:solidFill>
                  <a:srgbClr val="800606"/>
                </a:solidFill>
                <a:sym typeface="Wingdings" pitchFamily="2" charset="2"/>
              </a:rPr>
              <a:t> </a:t>
            </a:r>
            <a:r>
              <a:rPr lang="en-US" sz="2800" smtClean="0"/>
              <a:t>Síntese de glicose a partir da redução de CO</a:t>
            </a:r>
            <a:r>
              <a:rPr lang="en-US" sz="2800" baseline="-25000" smtClean="0"/>
              <a:t>2</a:t>
            </a:r>
          </a:p>
          <a:p>
            <a:pPr eaLnBrk="1" hangingPunct="1">
              <a:buFontTx/>
              <a:buNone/>
            </a:pPr>
            <a:endParaRPr lang="en-US" sz="2800" baseline="-25000" smtClean="0"/>
          </a:p>
          <a:p>
            <a:pPr eaLnBrk="1" hangingPunct="1">
              <a:buFontTx/>
              <a:buNone/>
            </a:pPr>
            <a:r>
              <a:rPr lang="pt-BR" sz="2800" smtClean="0">
                <a:solidFill>
                  <a:srgbClr val="800606"/>
                </a:solidFill>
                <a:sym typeface="Wingdings" pitchFamily="2" charset="2"/>
              </a:rPr>
              <a:t> </a:t>
            </a:r>
            <a:r>
              <a:rPr lang="en-US" sz="2800" smtClean="0"/>
              <a:t>Consumo de NADPH e ATP, produzidos tanto na fase “clara” quanto em reações de oxidação de compostos orgânicos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 cstate="print"/>
          <a:srcRect b="12308"/>
          <a:stretch>
            <a:fillRect/>
          </a:stretch>
        </p:blipFill>
        <p:spPr bwMode="auto">
          <a:xfrm>
            <a:off x="1143000" y="1004888"/>
            <a:ext cx="68580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 descr="Large confetti"/>
          <p:cNvSpPr>
            <a:spLocks noGrp="1"/>
          </p:cNvSpPr>
          <p:nvPr>
            <p:ph type="title"/>
          </p:nvPr>
        </p:nvSpPr>
        <p:spPr>
          <a:xfrm>
            <a:off x="673745" y="125759"/>
            <a:ext cx="7786687" cy="1143001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kern="1200" dirty="0" smtClean="0">
                <a:solidFill>
                  <a:srgbClr val="800606"/>
                </a:solidFill>
                <a:ea typeface="+mn-ea"/>
                <a:cs typeface="+mn-cs"/>
              </a:rPr>
              <a:t>REAÇÕES DE CARBOXILAÇÃO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principal evento da fotossíntese é a absorção de luz pela clorofila. Os estados de maior energia (estados excitados) da clorofila são úteis na fotossíntese por que a energia luminosa pode ser transmitida e convertida em energia química nas reações de luz;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Há dois tipos de clorofila, a e b;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Eucariotos: clorofila a e b;</a:t>
            </a: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Procariotos: clorofila a;</a:t>
            </a: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Os espectros de absorção das clorofilas a e b são ligeiramente diferentes. Ambos absorvem luz nas porções vermelha e azul do espectro visível (600 a 700 e 400 a 500, respectivamente) e a presença dos dois tipos de clorofila garante que mais comprimentos de onda do espectro visível sejam absorvidos.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pt-B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4286250" cy="1928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z="2600" smtClean="0">
                <a:solidFill>
                  <a:srgbClr val="800606"/>
                </a:solidFill>
                <a:sym typeface="Wingdings" pitchFamily="2" charset="2"/>
              </a:rPr>
              <a:t> </a:t>
            </a:r>
            <a:r>
              <a:rPr lang="en-US" sz="2600" smtClean="0"/>
              <a:t>Destaque para a 1</a:t>
            </a:r>
            <a:r>
              <a:rPr lang="en-US" sz="2600" smtClean="0">
                <a:cs typeface="Arial" charset="0"/>
              </a:rPr>
              <a:t>ª reação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t-BR" sz="2500" smtClean="0">
                <a:solidFill>
                  <a:srgbClr val="800606"/>
                </a:solidFill>
                <a:sym typeface="Wingdings 2" pitchFamily="18" charset="2"/>
              </a:rPr>
              <a:t> </a:t>
            </a:r>
            <a:r>
              <a:rPr lang="en-US" sz="2500" smtClean="0">
                <a:cs typeface="Arial" charset="0"/>
              </a:rPr>
              <a:t>Rubisco</a:t>
            </a:r>
            <a:endParaRPr lang="en-US" sz="2500" b="1" smtClean="0">
              <a:solidFill>
                <a:srgbClr val="FF0000"/>
              </a:solidFill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pt-BR" sz="2500" smtClean="0">
                <a:solidFill>
                  <a:srgbClr val="800606"/>
                </a:solidFill>
                <a:sym typeface="Wingdings 2" pitchFamily="18" charset="2"/>
              </a:rPr>
              <a:t> </a:t>
            </a:r>
            <a:r>
              <a:rPr lang="en-US" sz="2500" smtClean="0">
                <a:cs typeface="Arial" charset="0"/>
              </a:rPr>
              <a:t>Incorporação de 1 C a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500" smtClean="0">
                <a:cs typeface="Arial" charset="0"/>
              </a:rPr>
              <a:t>     um substrato de 5 C</a:t>
            </a:r>
            <a:endParaRPr lang="en-US" sz="2500" b="1" smtClean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print"/>
          <a:srcRect r="8109" b="19507"/>
          <a:stretch>
            <a:fillRect/>
          </a:stretch>
        </p:blipFill>
        <p:spPr bwMode="auto">
          <a:xfrm>
            <a:off x="4283968" y="1487488"/>
            <a:ext cx="468052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0" y="4286250"/>
            <a:ext cx="3898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pt-BR" sz="2600" dirty="0">
                <a:solidFill>
                  <a:srgbClr val="800606"/>
                </a:solidFill>
                <a:sym typeface="Wingdings" pitchFamily="2" charset="2"/>
              </a:rPr>
              <a:t> </a:t>
            </a:r>
            <a:r>
              <a:rPr lang="en-US" sz="2600" dirty="0" err="1">
                <a:latin typeface="+mn-lt"/>
                <a:cs typeface="Arial" charset="0"/>
              </a:rPr>
              <a:t>Regeneração</a:t>
            </a:r>
            <a:r>
              <a:rPr lang="en-US" sz="2600" dirty="0">
                <a:latin typeface="+mn-lt"/>
                <a:cs typeface="Arial" charset="0"/>
              </a:rPr>
              <a:t> de </a:t>
            </a:r>
            <a:r>
              <a:rPr lang="en-US" sz="2600" dirty="0" err="1">
                <a:latin typeface="+mn-lt"/>
                <a:cs typeface="Arial" charset="0"/>
              </a:rPr>
              <a:t>ribulose</a:t>
            </a:r>
            <a:endParaRPr lang="en-US" sz="2600" dirty="0">
              <a:latin typeface="+mn-lt"/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600" dirty="0">
                <a:latin typeface="+mn-lt"/>
                <a:cs typeface="Arial" charset="0"/>
              </a:rPr>
              <a:t>    1,5-bisfosfato (5 C) </a:t>
            </a:r>
            <a:r>
              <a:rPr lang="en-US" sz="2600" dirty="0" err="1">
                <a:latin typeface="+mn-lt"/>
                <a:cs typeface="Arial" charset="0"/>
              </a:rPr>
              <a:t>ao</a:t>
            </a:r>
            <a:endParaRPr lang="en-US" sz="2600" dirty="0">
              <a:latin typeface="+mn-lt"/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600" dirty="0">
                <a:latin typeface="+mn-lt"/>
                <a:cs typeface="Arial" charset="0"/>
              </a:rPr>
              <a:t>    final do </a:t>
            </a:r>
            <a:r>
              <a:rPr lang="en-US" sz="2600" dirty="0" err="1">
                <a:latin typeface="+mn-lt"/>
                <a:cs typeface="Arial" charset="0"/>
              </a:rPr>
              <a:t>ciclo</a:t>
            </a:r>
            <a:endParaRPr lang="en-US" sz="26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7" name="Title 1" descr="Large confetti"/>
          <p:cNvSpPr>
            <a:spLocks noGrp="1"/>
          </p:cNvSpPr>
          <p:nvPr>
            <p:ph type="title"/>
          </p:nvPr>
        </p:nvSpPr>
        <p:spPr>
          <a:xfrm>
            <a:off x="755576" y="125759"/>
            <a:ext cx="7786687" cy="1143001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kern="1200" dirty="0" smtClean="0">
                <a:solidFill>
                  <a:srgbClr val="800606"/>
                </a:solidFill>
                <a:ea typeface="+mn-ea"/>
                <a:cs typeface="+mn-cs"/>
              </a:rPr>
              <a:t>REAÇÕES DE CARBOXILAÇÃO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714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z="2600" dirty="0" smtClean="0">
                <a:solidFill>
                  <a:srgbClr val="800606"/>
                </a:solidFill>
                <a:sym typeface="Wingdings" pitchFamily="2" charset="2"/>
              </a:rPr>
              <a:t> </a:t>
            </a:r>
            <a:r>
              <a:rPr lang="en-US" sz="2800" dirty="0" err="1" smtClean="0">
                <a:cs typeface="Arial" charset="0"/>
              </a:rPr>
              <a:t>Produção</a:t>
            </a:r>
            <a:r>
              <a:rPr lang="en-US" sz="2800" dirty="0" smtClean="0">
                <a:cs typeface="Arial" charset="0"/>
              </a:rPr>
              <a:t> de 1 </a:t>
            </a:r>
            <a:r>
              <a:rPr lang="en-US" sz="2800" dirty="0" err="1" smtClean="0">
                <a:cs typeface="Arial" charset="0"/>
              </a:rPr>
              <a:t>molécula</a:t>
            </a:r>
            <a:r>
              <a:rPr lang="en-US" sz="2800" dirty="0" smtClean="0">
                <a:cs typeface="Arial" charset="0"/>
              </a:rPr>
              <a:t> de </a:t>
            </a:r>
            <a:r>
              <a:rPr lang="en-US" sz="2800" dirty="0" err="1" smtClean="0">
                <a:cs typeface="Arial" charset="0"/>
              </a:rPr>
              <a:t>glicose</a:t>
            </a:r>
            <a:r>
              <a:rPr lang="en-US" sz="2800" dirty="0" smtClean="0">
                <a:cs typeface="Arial" charset="0"/>
              </a:rPr>
              <a:t> (6 C) </a:t>
            </a:r>
            <a:r>
              <a:rPr lang="en-US" sz="2800" dirty="0" err="1" smtClean="0">
                <a:cs typeface="Arial" charset="0"/>
              </a:rPr>
              <a:t>requer</a:t>
            </a:r>
            <a:r>
              <a:rPr lang="en-US" sz="2800" dirty="0" smtClean="0">
                <a:cs typeface="Arial" charset="0"/>
              </a:rPr>
              <a:t>:</a:t>
            </a:r>
          </a:p>
          <a:p>
            <a:pPr marL="800100" lvl="1" indent="-342900" eaLnBrk="1" hangingPunct="1">
              <a:buFont typeface="Wingdings" pitchFamily="2" charset="2"/>
              <a:buNone/>
            </a:pPr>
            <a:r>
              <a:rPr lang="pt-BR" sz="2600" dirty="0" smtClean="0">
                <a:solidFill>
                  <a:srgbClr val="800606"/>
                </a:solidFill>
                <a:sym typeface="Wingdings 2" pitchFamily="18" charset="2"/>
              </a:rPr>
              <a:t> </a:t>
            </a:r>
            <a:r>
              <a:rPr lang="en-US" sz="2600" dirty="0" smtClean="0">
                <a:cs typeface="Arial" charset="0"/>
              </a:rPr>
              <a:t>6 </a:t>
            </a:r>
            <a:r>
              <a:rPr lang="en-US" sz="2600" dirty="0" err="1" smtClean="0">
                <a:cs typeface="Arial" charset="0"/>
              </a:rPr>
              <a:t>moléculas</a:t>
            </a:r>
            <a:r>
              <a:rPr lang="en-US" sz="2600" dirty="0" smtClean="0">
                <a:cs typeface="Arial" charset="0"/>
              </a:rPr>
              <a:t> de 5 C</a:t>
            </a:r>
          </a:p>
          <a:p>
            <a:pPr marL="800100" lvl="1" indent="-342900" eaLnBrk="1" hangingPunct="1">
              <a:buFont typeface="Wingdings" pitchFamily="2" charset="2"/>
              <a:buNone/>
            </a:pPr>
            <a:r>
              <a:rPr lang="pt-BR" sz="2600" dirty="0" smtClean="0">
                <a:solidFill>
                  <a:srgbClr val="800606"/>
                </a:solidFill>
                <a:sym typeface="Wingdings 2" pitchFamily="18" charset="2"/>
              </a:rPr>
              <a:t> </a:t>
            </a:r>
            <a:r>
              <a:rPr lang="en-US" sz="2600" dirty="0" smtClean="0">
                <a:cs typeface="Arial" charset="0"/>
              </a:rPr>
              <a:t>6 </a:t>
            </a:r>
            <a:r>
              <a:rPr lang="en-US" sz="2600" dirty="0" err="1" smtClean="0">
                <a:cs typeface="Arial" charset="0"/>
              </a:rPr>
              <a:t>moléculas</a:t>
            </a:r>
            <a:r>
              <a:rPr lang="en-US" sz="2600" dirty="0" smtClean="0">
                <a:cs typeface="Arial" charset="0"/>
              </a:rPr>
              <a:t> de </a:t>
            </a:r>
            <a:r>
              <a:rPr lang="en-US" sz="2600" dirty="0" smtClean="0"/>
              <a:t>CO</a:t>
            </a:r>
            <a:r>
              <a:rPr lang="en-US" sz="2600" baseline="-25000" dirty="0" smtClean="0"/>
              <a:t>2</a:t>
            </a:r>
          </a:p>
          <a:p>
            <a:pPr marL="800100" lvl="1" indent="-342900" eaLnBrk="1" hangingPunct="1">
              <a:buFont typeface="Wingdings" pitchFamily="2" charset="2"/>
              <a:buNone/>
            </a:pPr>
            <a:r>
              <a:rPr lang="pt-BR" sz="2600" dirty="0" smtClean="0">
                <a:solidFill>
                  <a:srgbClr val="800606"/>
                </a:solidFill>
                <a:sym typeface="Wingdings 2" pitchFamily="18" charset="2"/>
              </a:rPr>
              <a:t> </a:t>
            </a:r>
            <a:r>
              <a:rPr lang="en-US" sz="2600" dirty="0" smtClean="0"/>
              <a:t>18 ATP + 12 NADPH</a:t>
            </a:r>
          </a:p>
          <a:p>
            <a:pPr marL="800100" lvl="1" indent="-342900" eaLnBrk="1" hangingPunct="1">
              <a:buFont typeface="Arial" charset="0"/>
              <a:buNone/>
            </a:pPr>
            <a:endParaRPr lang="en-US" sz="2600" dirty="0" smtClean="0"/>
          </a:p>
          <a:p>
            <a:pPr marL="800100" lvl="1" indent="-342900" eaLnBrk="1" hangingPunct="1">
              <a:buFont typeface="Arial" charset="0"/>
              <a:buNone/>
            </a:pPr>
            <a:endParaRPr lang="en-US" sz="2600" dirty="0" smtClean="0"/>
          </a:p>
          <a:p>
            <a:pPr marL="342900" lvl="2" indent="-342900" eaLnBrk="1" hangingPunct="1">
              <a:buFont typeface="Wingdings" pitchFamily="2" charset="2"/>
              <a:buNone/>
            </a:pPr>
            <a:r>
              <a:rPr lang="pt-BR" sz="2600" dirty="0" smtClean="0">
                <a:solidFill>
                  <a:srgbClr val="800606"/>
                </a:solidFill>
                <a:sym typeface="Wingdings" pitchFamily="2" charset="2"/>
              </a:rPr>
              <a:t> </a:t>
            </a:r>
            <a:r>
              <a:rPr lang="en-US" sz="2800" dirty="0" err="1" smtClean="0"/>
              <a:t>Equação</a:t>
            </a:r>
            <a:r>
              <a:rPr lang="en-US" sz="2800" dirty="0" smtClean="0"/>
              <a:t> </a:t>
            </a:r>
            <a:r>
              <a:rPr lang="en-US" sz="2800" dirty="0" err="1" smtClean="0"/>
              <a:t>geral</a:t>
            </a:r>
            <a:r>
              <a:rPr lang="en-US" sz="2800" dirty="0" smtClean="0"/>
              <a:t> do </a:t>
            </a:r>
            <a:r>
              <a:rPr lang="en-US" sz="2800" dirty="0" err="1" smtClean="0"/>
              <a:t>ciclo</a:t>
            </a:r>
            <a:r>
              <a:rPr lang="en-US" sz="2800" dirty="0" smtClean="0"/>
              <a:t>:</a:t>
            </a:r>
          </a:p>
          <a:p>
            <a:pPr marL="342900" lvl="2" indent="-342900" eaLnBrk="1" hangingPunct="1">
              <a:buFont typeface="Arial" charset="0"/>
              <a:buNone/>
            </a:pPr>
            <a:r>
              <a:rPr lang="en-US" sz="2600" dirty="0" smtClean="0"/>
              <a:t>6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+ 11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 + 18 ATP + 12 NADPH </a:t>
            </a:r>
            <a:r>
              <a:rPr lang="en-US" sz="2600" dirty="0" smtClean="0">
                <a:sym typeface="Wingdings" pitchFamily="2" charset="2"/>
              </a:rPr>
              <a:t></a:t>
            </a:r>
          </a:p>
          <a:p>
            <a:pPr marL="342900" lvl="2" indent="-342900" eaLnBrk="1" hangingPunct="1">
              <a:buFont typeface="Arial" charset="0"/>
              <a:buNone/>
            </a:pPr>
            <a:r>
              <a:rPr lang="en-US" sz="2600" dirty="0" smtClean="0">
                <a:sym typeface="Wingdings" pitchFamily="2" charset="2"/>
              </a:rPr>
              <a:t>1 </a:t>
            </a:r>
            <a:r>
              <a:rPr lang="en-US" sz="2600" dirty="0" err="1" smtClean="0">
                <a:sym typeface="Wingdings" pitchFamily="2" charset="2"/>
              </a:rPr>
              <a:t>glicose</a:t>
            </a:r>
            <a:r>
              <a:rPr lang="en-US" sz="2600" dirty="0" smtClean="0">
                <a:sym typeface="Wingdings" pitchFamily="2" charset="2"/>
              </a:rPr>
              <a:t> 6-fosfato + 18 ADP + 18 Pi + 12 NADP</a:t>
            </a:r>
            <a:r>
              <a:rPr lang="en-US" sz="2600" baseline="30000" dirty="0" smtClean="0">
                <a:sym typeface="Wingdings" pitchFamily="2" charset="2"/>
              </a:rPr>
              <a:t>+</a:t>
            </a:r>
            <a:endParaRPr lang="en-US" sz="2600" dirty="0" smtClean="0"/>
          </a:p>
        </p:txBody>
      </p:sp>
      <p:sp>
        <p:nvSpPr>
          <p:cNvPr id="5" name="Title 1" descr="Large confetti"/>
          <p:cNvSpPr>
            <a:spLocks noGrp="1"/>
          </p:cNvSpPr>
          <p:nvPr>
            <p:ph type="title"/>
          </p:nvPr>
        </p:nvSpPr>
        <p:spPr>
          <a:xfrm>
            <a:off x="755576" y="269775"/>
            <a:ext cx="7786687" cy="1143001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kern="1200" dirty="0" smtClean="0">
                <a:solidFill>
                  <a:srgbClr val="800606"/>
                </a:solidFill>
                <a:ea typeface="+mn-ea"/>
                <a:cs typeface="+mn-cs"/>
              </a:rPr>
              <a:t>REAÇÕES DE CARBOXILAÇÃO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44" y="46279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pt-BR" u="sng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2. Reações de Assimilação de Carbono ou Ciclo de Calvin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- Localizado no estroma do cloroplasto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- Ocorre em 3 fases: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Condensação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3 moléculas CO</a:t>
            </a:r>
            <a:r>
              <a:rPr lang="pt-BR" baseline="-30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e 3 mol 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Ribulose</a:t>
            </a: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1,5 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bifosfato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Enzima 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Ribulose</a:t>
            </a: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1,5 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bifosfato</a:t>
            </a: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Carboxilase</a:t>
            </a: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(RUBISCO)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Forma 6 moléculas de 3-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fosfoglicerato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Redução (2 etapas)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6 moléculas de 3-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fosfoglicerato</a:t>
            </a: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Enzimas: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3-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Fosfoglicerato</a:t>
            </a: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quinase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Gliceraldeído</a:t>
            </a: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3-P 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desidrogenase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Forma 6 moléculas de 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Gliceraldeído</a:t>
            </a: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3-P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Utiliza energia de ATP e NADPH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1 mol de 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Gliceraldeído</a:t>
            </a: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3-P é usado no metabolismo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endParaRPr lang="pt-BR" b="1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indent="457200" eaLnBrk="0" hangingPunct="0"/>
            <a:r>
              <a:rPr lang="pt-BR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Regeneração (8 etapas)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5 (das 6) moléculas de 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Gliceraldeído</a:t>
            </a: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3-P</a:t>
            </a:r>
            <a:r>
              <a:rPr lang="pt-BR" sz="800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Enzimas: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		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Transaldolase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		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Transcetolase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		Frutose 1,6 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Bifosfatase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		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Sedoheptulose</a:t>
            </a: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1,7 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Bifosfatase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Forma 3 moléculas 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Ribulose</a:t>
            </a: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1,5 </a:t>
            </a:r>
            <a:r>
              <a:rPr lang="pt-BR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bifosfato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Utiliza energia de ATP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71982"/>
            <a:ext cx="6730478" cy="515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9390" y="76470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Fase Escura : Ciclo de Calvin- Benson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417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049463" y="260350"/>
          <a:ext cx="4986337" cy="6264275"/>
        </p:xfrm>
        <a:graphic>
          <a:graphicData uri="http://schemas.openxmlformats.org/presentationml/2006/ole">
            <p:oleObj spid="_x0000_s30724" name="Imagem de bitmap" r:id="rId3" imgW="6087325" imgH="764761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3796" name="Imagem de bitmap" r:id="rId3" imgW="15085714" imgH="810476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348038" y="2924175"/>
            <a:ext cx="256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BR" sz="2400">
                <a:solidFill>
                  <a:srgbClr val="000000"/>
                </a:solidFill>
                <a:latin typeface="Verdana" pitchFamily="34" charset="0"/>
              </a:rPr>
              <a:t>Fotorrespiração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fotorrespiração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é uma via de compensação que resgata parte do carbono perdido em razão da atividade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oxigenásica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rubisco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fotorrespiração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é essencial para as plantas embora tenha um custo com a perda de ATP e da força redutora;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O principal substrato oxidado na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fotorrespiração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é o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glicolato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o produto da reação de oxidação que ocorre nos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peroxissomos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células foliares. O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glicolato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aparece, por fim, da degradação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oxidativa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ribulose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1,5-bifosfato;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A enzima que catalisa a reação é 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ribulose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1,5-bifosfato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carboxilase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oxigenase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agindo como uma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oxigenase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pt-B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650" y="118044"/>
            <a:ext cx="2903548" cy="6408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331913" y="2992864"/>
            <a:ext cx="70305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Verdana" pitchFamily="34" charset="0"/>
              </a:rPr>
              <a:t>Variações de mecanismos de fixação de CO</a:t>
            </a:r>
            <a:r>
              <a:rPr lang="pt-BR" sz="2400" baseline="-2500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  <a:p>
            <a:r>
              <a:rPr lang="pt-BR" sz="2400" dirty="0">
                <a:solidFill>
                  <a:srgbClr val="000000"/>
                </a:solidFill>
                <a:latin typeface="Verdana" pitchFamily="34" charset="0"/>
              </a:rPr>
              <a:t>           em plantas </a:t>
            </a:r>
            <a:r>
              <a:rPr lang="pt-BR" sz="2400" dirty="0" smtClean="0">
                <a:solidFill>
                  <a:srgbClr val="000000"/>
                </a:solidFill>
                <a:latin typeface="Verdana" pitchFamily="34" charset="0"/>
              </a:rPr>
              <a:t>C</a:t>
            </a:r>
            <a:r>
              <a:rPr lang="pt-BR" sz="2400" baseline="-25000" dirty="0" smtClean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pt-BR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Além da clorofila, diversos </a:t>
            </a:r>
            <a:r>
              <a:rPr lang="pt-B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pigmentos acessórios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absorvem luz e transferem a energia para as clorofilas;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As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bacteriofilas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 forma molecular característica de organismos fotossintéticos que não produzem oxigênio, absorvem luz em comprimentos de onda mais longos;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 luz de comprimento de onda maior que 800nm faz parte da região  infravermelha, e não da região visível do espectro;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O comprimento de onda absorvido tem uma função essencial na reação de luz da fotossíntese, por que a energia luminosa é inversamente relacionada ao comprimento de onda.</a:t>
            </a:r>
            <a:endParaRPr lang="pt-B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 plantas tropicais, há uma via C4 que recebeu esse nome por envolver compostos com quatro carbonos (via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Hatch-Slack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Seu funcionamento leva a via C3 do ciclo de Calvin. O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melho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é um exemplo importante de uma planta C4.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Quando o Co2 entra na folha reage primeiro com o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fosfenolpiruvto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para produzir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oxalacetato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nas células mesófilas da folha. O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oxalacetato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é reduzido 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malato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com a oxidação concomitante do NADPH. O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malato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é então transportado para a bainha de feixe vascular;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Na bainha o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malato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é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descarboxilado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para fornecer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piruvato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CO2. O CO2 reage com a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ribulose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1,5-bifosfato para entrar no ciclo de Calvin.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pt-B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3092450" y="404813"/>
          <a:ext cx="2924175" cy="5976937"/>
        </p:xfrm>
        <a:graphic>
          <a:graphicData uri="http://schemas.openxmlformats.org/presentationml/2006/ole">
            <p:oleObj spid="_x0000_s35844" name="Imagem de bitmap" r:id="rId3" imgW="2333333" imgH="477269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Todas as clorofilas são ligadas a proteínas, seja em complexos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antenares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seja em um dos dois tipos de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fotossistemas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(complexos proteicos  ligados a membrana que executam as reações de luz);</a:t>
            </a:r>
          </a:p>
          <a:p>
            <a:pPr algn="just">
              <a:buNone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pt-B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85720" y="747675"/>
            <a:ext cx="62865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Introdução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Autotróficos: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Reações onde fluxo de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é 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está acoplado a síntese de ATP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Energia da luz solar 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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energia química (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ATP e NADPH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	Transdução de energia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H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2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O 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fraco doador de é (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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de NADH)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Energia química 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biomoléculas a partir de CO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2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e H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2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O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Liberação de 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O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2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na atmosfera usado p/ heterótrofos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2" y="4237688"/>
            <a:ext cx="7000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pt-BR" dirty="0" smtClean="0">
                <a:solidFill>
                  <a:srgbClr val="FFC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Heterótrofos:</a:t>
            </a:r>
            <a:endParaRPr lang="pt-BR" sz="8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Usam O</a:t>
            </a:r>
            <a:r>
              <a:rPr lang="pt-BR" baseline="-30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Degradar biomoléculas (FS) até CO</a:t>
            </a:r>
            <a:r>
              <a:rPr lang="pt-BR" baseline="-30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e H</a:t>
            </a:r>
            <a:r>
              <a:rPr lang="pt-BR" baseline="-30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0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Produzindo ATP 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hangingPunct="0"/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Liberando CO</a:t>
            </a:r>
            <a:r>
              <a:rPr lang="pt-BR" baseline="-30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que será usado p/ autótrofos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571472" y="924179"/>
            <a:ext cx="75724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Fotossíntese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	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Reações de claro (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Tilacóides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Reações de fixação de CO</a:t>
            </a:r>
            <a:r>
              <a:rPr kumimoji="0" lang="pt-BR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pt-BR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Tahoma" pitchFamily="34" charset="0"/>
                <a:cs typeface="Tahoma" pitchFamily="34" charset="0"/>
              </a:rPr>
              <a:t> (Estroma)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O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corre nos 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cloroplastos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de bactérias, algas e vegetais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55650" y="276225"/>
          <a:ext cx="7777163" cy="6426200"/>
        </p:xfrm>
        <a:graphic>
          <a:graphicData uri="http://schemas.openxmlformats.org/presentationml/2006/ole">
            <p:oleObj spid="_x0000_s2052" name="Imagem de bitmap" r:id="rId3" imgW="5649114" imgH="466790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723</Words>
  <Application>Microsoft Office PowerPoint</Application>
  <PresentationFormat>Apresentação na tela (4:3)</PresentationFormat>
  <Paragraphs>342</Paragraphs>
  <Slides>51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3" baseType="lpstr">
      <vt:lpstr>Design padrão</vt:lpstr>
      <vt:lpstr>Imagem de bitmap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Transporte Cíclico de Eletrons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Como a fotossíntese produz ATP?</vt:lpstr>
      <vt:lpstr>Slide 28</vt:lpstr>
      <vt:lpstr>Slide 29</vt:lpstr>
      <vt:lpstr>Slide 30</vt:lpstr>
      <vt:lpstr>Slide 31</vt:lpstr>
      <vt:lpstr>Slide 32</vt:lpstr>
      <vt:lpstr>Fotossíntese Anaeróbia e Fotossíntese Aeróbia</vt:lpstr>
      <vt:lpstr>Slide 34</vt:lpstr>
      <vt:lpstr>Slide 35</vt:lpstr>
      <vt:lpstr>Fixação do Carbono</vt:lpstr>
      <vt:lpstr>Slide 37</vt:lpstr>
      <vt:lpstr>REAÇÕES DE CARBOXILAÇÃO</vt:lpstr>
      <vt:lpstr>REAÇÕES DE CARBOXILAÇÃO</vt:lpstr>
      <vt:lpstr>REAÇÕES DE CARBOXILAÇÃO</vt:lpstr>
      <vt:lpstr>REAÇÕES DE CARBOXILAÇÃO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HELIO</dc:creator>
  <cp:lastModifiedBy>Usuário</cp:lastModifiedBy>
  <cp:revision>106</cp:revision>
  <dcterms:created xsi:type="dcterms:W3CDTF">2006-05-28T18:45:05Z</dcterms:created>
  <dcterms:modified xsi:type="dcterms:W3CDTF">2014-02-16T15:06:25Z</dcterms:modified>
</cp:coreProperties>
</file>